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 id="2147484079" r:id="rId2"/>
  </p:sldMasterIdLst>
  <p:notesMasterIdLst>
    <p:notesMasterId r:id="rId48"/>
  </p:notesMasterIdLst>
  <p:handoutMasterIdLst>
    <p:handoutMasterId r:id="rId49"/>
  </p:handoutMasterIdLst>
  <p:sldIdLst>
    <p:sldId id="256" r:id="rId3"/>
    <p:sldId id="744" r:id="rId4"/>
    <p:sldId id="3037" r:id="rId5"/>
    <p:sldId id="3087" r:id="rId6"/>
    <p:sldId id="3108" r:id="rId7"/>
    <p:sldId id="260" r:id="rId8"/>
    <p:sldId id="1470" r:id="rId9"/>
    <p:sldId id="2794" r:id="rId10"/>
    <p:sldId id="3034" r:id="rId11"/>
    <p:sldId id="3150" r:id="rId12"/>
    <p:sldId id="3163" r:id="rId13"/>
    <p:sldId id="3152" r:id="rId14"/>
    <p:sldId id="3039" r:id="rId15"/>
    <p:sldId id="3153" r:id="rId16"/>
    <p:sldId id="2940" r:id="rId17"/>
    <p:sldId id="3154" r:id="rId18"/>
    <p:sldId id="3156" r:id="rId19"/>
    <p:sldId id="3085" r:id="rId20"/>
    <p:sldId id="3092" r:id="rId21"/>
    <p:sldId id="3188" r:id="rId22"/>
    <p:sldId id="3191" r:id="rId23"/>
    <p:sldId id="3192" r:id="rId24"/>
    <p:sldId id="3189" r:id="rId25"/>
    <p:sldId id="3190" r:id="rId26"/>
    <p:sldId id="3132" r:id="rId27"/>
    <p:sldId id="3044" r:id="rId28"/>
    <p:sldId id="1580" r:id="rId29"/>
    <p:sldId id="3036" r:id="rId30"/>
    <p:sldId id="3035" r:id="rId31"/>
    <p:sldId id="3168" r:id="rId32"/>
    <p:sldId id="2987" r:id="rId33"/>
    <p:sldId id="3068" r:id="rId34"/>
    <p:sldId id="3185" r:id="rId35"/>
    <p:sldId id="3158" r:id="rId36"/>
    <p:sldId id="2862" r:id="rId37"/>
    <p:sldId id="3051" r:id="rId38"/>
    <p:sldId id="3038" r:id="rId39"/>
    <p:sldId id="3186" r:id="rId40"/>
    <p:sldId id="3127" r:id="rId41"/>
    <p:sldId id="3107" r:id="rId42"/>
    <p:sldId id="3075" r:id="rId43"/>
    <p:sldId id="3129" r:id="rId44"/>
    <p:sldId id="3174" r:id="rId45"/>
    <p:sldId id="3065" r:id="rId46"/>
    <p:sldId id="3147" r:id="rId47"/>
  </p:sldIdLst>
  <p:sldSz cx="12192000" cy="6858000"/>
  <p:notesSz cx="6797675" cy="9926638"/>
  <p:defaultTextStyle>
    <a:defPPr>
      <a:defRPr lang="en-ZA"/>
    </a:defPPr>
    <a:lvl1pPr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1pPr>
    <a:lvl2pPr marL="457200"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2pPr>
    <a:lvl3pPr marL="914400"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3pPr>
    <a:lvl4pPr marL="1371600"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4pPr>
    <a:lvl5pPr marL="1828800"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2000" b="1" u="sng" kern="1200">
        <a:solidFill>
          <a:schemeClr val="tx2"/>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2000" b="1" u="sng" kern="1200">
        <a:solidFill>
          <a:schemeClr val="tx2"/>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2000" b="1" u="sng" kern="1200">
        <a:solidFill>
          <a:schemeClr val="tx2"/>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2000" b="1" u="sng" kern="1200">
        <a:solidFill>
          <a:schemeClr val="tx2"/>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93" userDrawn="1">
          <p15:clr>
            <a:srgbClr val="A4A3A4"/>
          </p15:clr>
        </p15:guide>
        <p15:guide id="3" pos="737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004375"/>
    <a:srgbClr val="C8D8FC"/>
    <a:srgbClr val="C2CEDB"/>
    <a:srgbClr val="C0CBD8"/>
    <a:srgbClr val="D0D0E3"/>
    <a:srgbClr val="B5D2F7"/>
    <a:srgbClr val="7F0001"/>
    <a:srgbClr val="BAE3FB"/>
    <a:srgbClr val="1932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43"/>
    <p:restoredTop sz="94944"/>
  </p:normalViewPr>
  <p:slideViewPr>
    <p:cSldViewPr>
      <p:cViewPr varScale="1">
        <p:scale>
          <a:sx n="149" d="100"/>
          <a:sy n="149" d="100"/>
        </p:scale>
        <p:origin x="280" y="168"/>
      </p:cViewPr>
      <p:guideLst>
        <p:guide orient="horz" pos="2160"/>
        <p:guide pos="393"/>
        <p:guide pos="737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52"/>
    </p:cViewPr>
  </p:sorterViewPr>
  <p:notesViewPr>
    <p:cSldViewPr>
      <p:cViewPr>
        <p:scale>
          <a:sx n="100" d="100"/>
          <a:sy n="100" d="100"/>
        </p:scale>
        <p:origin x="-2688" y="177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7984B8FF-0B75-DA48-B9EC-DCF9AF3E1D4E}"/>
              </a:ext>
            </a:extLst>
          </p:cNvPr>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b="0" u="none">
                <a:solidFill>
                  <a:schemeClr val="tx1"/>
                </a:solidFill>
                <a:latin typeface="Arial" charset="0"/>
                <a:ea typeface="MS PGothic" pitchFamily="34" charset="-128"/>
                <a:cs typeface="+mn-cs"/>
              </a:defRPr>
            </a:lvl1pPr>
          </a:lstStyle>
          <a:p>
            <a:pPr>
              <a:defRPr/>
            </a:pPr>
            <a:endParaRPr lang="en-US" altLang="en-US" dirty="0">
              <a:latin typeface="Franklin Gothic Book" panose="020B0503020102020204" pitchFamily="34" charset="0"/>
            </a:endParaRPr>
          </a:p>
        </p:txBody>
      </p:sp>
      <p:sp>
        <p:nvSpPr>
          <p:cNvPr id="101379" name="Rectangle 3">
            <a:extLst>
              <a:ext uri="{FF2B5EF4-FFF2-40B4-BE49-F238E27FC236}">
                <a16:creationId xmlns:a16="http://schemas.microsoft.com/office/drawing/2014/main" id="{EFFFD426-23F9-974F-91A4-4F7DD0192FE2}"/>
              </a:ext>
            </a:extLst>
          </p:cNvPr>
          <p:cNvSpPr>
            <a:spLocks noGrp="1" noChangeArrowheads="1"/>
          </p:cNvSpPr>
          <p:nvPr>
            <p:ph type="dt" sz="quarter" idx="1"/>
          </p:nvPr>
        </p:nvSpPr>
        <p:spPr bwMode="auto">
          <a:xfrm>
            <a:off x="3849688"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0" u="none">
                <a:solidFill>
                  <a:schemeClr val="tx1"/>
                </a:solidFill>
                <a:latin typeface="Arial" charset="0"/>
                <a:ea typeface="MS PGothic" pitchFamily="34" charset="-128"/>
                <a:cs typeface="+mn-cs"/>
              </a:defRPr>
            </a:lvl1pPr>
          </a:lstStyle>
          <a:p>
            <a:pPr>
              <a:defRPr/>
            </a:pPr>
            <a:endParaRPr lang="en-US" altLang="en-US" dirty="0">
              <a:latin typeface="Franklin Gothic Book" panose="020B0503020102020204" pitchFamily="34" charset="0"/>
            </a:endParaRPr>
          </a:p>
        </p:txBody>
      </p:sp>
      <p:sp>
        <p:nvSpPr>
          <p:cNvPr id="101380" name="Rectangle 4">
            <a:extLst>
              <a:ext uri="{FF2B5EF4-FFF2-40B4-BE49-F238E27FC236}">
                <a16:creationId xmlns:a16="http://schemas.microsoft.com/office/drawing/2014/main" id="{6E35C815-8D72-9445-A39A-C9DD4B700B75}"/>
              </a:ext>
            </a:extLst>
          </p:cNvPr>
          <p:cNvSpPr>
            <a:spLocks noGrp="1" noChangeArrowheads="1"/>
          </p:cNvSpPr>
          <p:nvPr>
            <p:ph type="ftr" sz="quarter" idx="2"/>
          </p:nvPr>
        </p:nvSpPr>
        <p:spPr bwMode="auto">
          <a:xfrm>
            <a:off x="0"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b="0" u="none">
                <a:solidFill>
                  <a:schemeClr val="tx1"/>
                </a:solidFill>
                <a:latin typeface="Arial" charset="0"/>
                <a:ea typeface="MS PGothic" pitchFamily="34" charset="-128"/>
                <a:cs typeface="+mn-cs"/>
              </a:defRPr>
            </a:lvl1pPr>
          </a:lstStyle>
          <a:p>
            <a:pPr>
              <a:defRPr/>
            </a:pPr>
            <a:endParaRPr lang="en-US" altLang="en-US" dirty="0">
              <a:latin typeface="Franklin Gothic Book" panose="020B0503020102020204" pitchFamily="34" charset="0"/>
            </a:endParaRPr>
          </a:p>
        </p:txBody>
      </p:sp>
      <p:sp>
        <p:nvSpPr>
          <p:cNvPr id="101381" name="Rectangle 5">
            <a:extLst>
              <a:ext uri="{FF2B5EF4-FFF2-40B4-BE49-F238E27FC236}">
                <a16:creationId xmlns:a16="http://schemas.microsoft.com/office/drawing/2014/main" id="{1080DCF5-FD26-5643-809F-EA83AB6E144E}"/>
              </a:ext>
            </a:extLst>
          </p:cNvPr>
          <p:cNvSpPr>
            <a:spLocks noGrp="1" noChangeArrowheads="1"/>
          </p:cNvSpPr>
          <p:nvPr>
            <p:ph type="sldNum" sz="quarter" idx="3"/>
          </p:nvPr>
        </p:nvSpPr>
        <p:spPr bwMode="auto">
          <a:xfrm>
            <a:off x="3849688"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b="0" u="none">
                <a:solidFill>
                  <a:schemeClr val="tx1"/>
                </a:solidFill>
                <a:latin typeface="Arial" panose="020B0604020202020204" pitchFamily="34" charset="0"/>
              </a:defRPr>
            </a:lvl1pPr>
          </a:lstStyle>
          <a:p>
            <a:fld id="{04F43253-F3AC-1E47-A433-0D9059303E69}" type="slidenum">
              <a:rPr lang="en-ZA" altLang="ja-JP">
                <a:latin typeface="Franklin Gothic Book" panose="020B0503020102020204" pitchFamily="34" charset="0"/>
              </a:rPr>
              <a:pPr/>
              <a:t>‹#›</a:t>
            </a:fld>
            <a:endParaRPr lang="en-ZA" altLang="ja-JP" dirty="0">
              <a:latin typeface="Franklin Gothic Book" panose="020B0503020102020204" pitchFamily="34" charset="0"/>
            </a:endParaRPr>
          </a:p>
        </p:txBody>
      </p:sp>
    </p:spTree>
    <p:extLst>
      <p:ext uri="{BB962C8B-B14F-4D97-AF65-F5344CB8AC3E}">
        <p14:creationId xmlns:p14="http://schemas.microsoft.com/office/powerpoint/2010/main" val="29436066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223A5BD-7F7A-E143-8132-BFF0F426BD9F}"/>
              </a:ext>
            </a:extLst>
          </p:cNvPr>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b="0" i="0" u="none">
                <a:solidFill>
                  <a:schemeClr val="tx1"/>
                </a:solidFill>
                <a:latin typeface="Franklin Gothic Book" panose="020B0503020102020204" pitchFamily="34" charset="0"/>
                <a:ea typeface="MS PGothic" pitchFamily="34" charset="-128"/>
                <a:cs typeface="+mn-cs"/>
              </a:defRPr>
            </a:lvl1pPr>
          </a:lstStyle>
          <a:p>
            <a:pPr>
              <a:defRPr/>
            </a:pPr>
            <a:endParaRPr lang="en-US" altLang="en-US" dirty="0"/>
          </a:p>
        </p:txBody>
      </p:sp>
      <p:sp>
        <p:nvSpPr>
          <p:cNvPr id="4099" name="Rectangle 3">
            <a:extLst>
              <a:ext uri="{FF2B5EF4-FFF2-40B4-BE49-F238E27FC236}">
                <a16:creationId xmlns:a16="http://schemas.microsoft.com/office/drawing/2014/main" id="{101DE64D-607C-294D-9394-939A463973BA}"/>
              </a:ext>
            </a:extLst>
          </p:cNvPr>
          <p:cNvSpPr>
            <a:spLocks noGrp="1" noChangeArrowheads="1"/>
          </p:cNvSpPr>
          <p:nvPr>
            <p:ph type="dt" idx="1"/>
          </p:nvPr>
        </p:nvSpPr>
        <p:spPr bwMode="auto">
          <a:xfrm>
            <a:off x="3849688"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0" i="0" u="none">
                <a:solidFill>
                  <a:schemeClr val="tx1"/>
                </a:solidFill>
                <a:latin typeface="Franklin Gothic Book" panose="020B0503020102020204" pitchFamily="34" charset="0"/>
                <a:ea typeface="MS PGothic" pitchFamily="34" charset="-128"/>
                <a:cs typeface="+mn-cs"/>
              </a:defRPr>
            </a:lvl1pPr>
          </a:lstStyle>
          <a:p>
            <a:pPr>
              <a:defRPr/>
            </a:pPr>
            <a:endParaRPr lang="en-US" altLang="en-US" dirty="0"/>
          </a:p>
        </p:txBody>
      </p:sp>
      <p:sp>
        <p:nvSpPr>
          <p:cNvPr id="18436" name="Rectangle 4">
            <a:extLst>
              <a:ext uri="{FF2B5EF4-FFF2-40B4-BE49-F238E27FC236}">
                <a16:creationId xmlns:a16="http://schemas.microsoft.com/office/drawing/2014/main" id="{A221576B-D720-514B-8A39-45000295771F}"/>
              </a:ext>
            </a:extLst>
          </p:cNvPr>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1FCD9881-1A9F-B240-BC73-CC424F12CEFB}"/>
              </a:ext>
            </a:extLst>
          </p:cNvPr>
          <p:cNvSpPr>
            <a:spLocks noGrp="1" noChangeArrowheads="1"/>
          </p:cNvSpPr>
          <p:nvPr>
            <p:ph type="body" sz="quarter" idx="3"/>
          </p:nvPr>
        </p:nvSpPr>
        <p:spPr bwMode="auto">
          <a:xfrm>
            <a:off x="679450" y="4714875"/>
            <a:ext cx="5438775" cy="4467225"/>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ZA" noProof="0" dirty="0"/>
              <a:t>Click to edit Master text styles</a:t>
            </a:r>
          </a:p>
          <a:p>
            <a:pPr lvl="1"/>
            <a:r>
              <a:rPr lang="en-ZA" noProof="0" dirty="0"/>
              <a:t>Second level</a:t>
            </a:r>
          </a:p>
          <a:p>
            <a:pPr lvl="2"/>
            <a:r>
              <a:rPr lang="en-ZA" noProof="0" dirty="0"/>
              <a:t>Third level</a:t>
            </a:r>
          </a:p>
          <a:p>
            <a:pPr lvl="3"/>
            <a:r>
              <a:rPr lang="en-ZA" noProof="0" dirty="0"/>
              <a:t>Fourth level</a:t>
            </a:r>
          </a:p>
          <a:p>
            <a:pPr lvl="4"/>
            <a:r>
              <a:rPr lang="en-ZA" noProof="0" dirty="0"/>
              <a:t>Fifth level</a:t>
            </a:r>
          </a:p>
        </p:txBody>
      </p:sp>
      <p:sp>
        <p:nvSpPr>
          <p:cNvPr id="4102" name="Rectangle 6">
            <a:extLst>
              <a:ext uri="{FF2B5EF4-FFF2-40B4-BE49-F238E27FC236}">
                <a16:creationId xmlns:a16="http://schemas.microsoft.com/office/drawing/2014/main" id="{45B1C2EB-5663-5A43-A47C-7858F9BA8F61}"/>
              </a:ext>
            </a:extLst>
          </p:cNvPr>
          <p:cNvSpPr>
            <a:spLocks noGrp="1" noChangeArrowheads="1"/>
          </p:cNvSpPr>
          <p:nvPr>
            <p:ph type="ftr" sz="quarter" idx="4"/>
          </p:nvPr>
        </p:nvSpPr>
        <p:spPr bwMode="auto">
          <a:xfrm>
            <a:off x="0"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b="0" i="0" u="none">
                <a:solidFill>
                  <a:schemeClr val="tx1"/>
                </a:solidFill>
                <a:latin typeface="Franklin Gothic Book" panose="020B0503020102020204" pitchFamily="34" charset="0"/>
                <a:ea typeface="MS PGothic" pitchFamily="34" charset="-128"/>
                <a:cs typeface="+mn-cs"/>
              </a:defRPr>
            </a:lvl1pPr>
          </a:lstStyle>
          <a:p>
            <a:pPr>
              <a:defRPr/>
            </a:pPr>
            <a:endParaRPr lang="en-US" altLang="en-US" dirty="0"/>
          </a:p>
        </p:txBody>
      </p:sp>
      <p:sp>
        <p:nvSpPr>
          <p:cNvPr id="4103" name="Rectangle 7">
            <a:extLst>
              <a:ext uri="{FF2B5EF4-FFF2-40B4-BE49-F238E27FC236}">
                <a16:creationId xmlns:a16="http://schemas.microsoft.com/office/drawing/2014/main" id="{0C936913-6953-A04D-A70C-AD43C1FC14B4}"/>
              </a:ext>
            </a:extLst>
          </p:cNvPr>
          <p:cNvSpPr>
            <a:spLocks noGrp="1" noChangeArrowheads="1"/>
          </p:cNvSpPr>
          <p:nvPr>
            <p:ph type="sldNum" sz="quarter" idx="5"/>
          </p:nvPr>
        </p:nvSpPr>
        <p:spPr bwMode="auto">
          <a:xfrm>
            <a:off x="3849688"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b="0" i="0" u="none">
                <a:solidFill>
                  <a:schemeClr val="tx1"/>
                </a:solidFill>
                <a:latin typeface="Franklin Gothic Book" panose="020B0503020102020204" pitchFamily="34" charset="0"/>
              </a:defRPr>
            </a:lvl1pPr>
          </a:lstStyle>
          <a:p>
            <a:fld id="{A38F88CD-E6A9-4549-9759-3E60CAEE3DFF}" type="slidenum">
              <a:rPr lang="en-ZA" altLang="ja-JP" smtClean="0"/>
              <a:pPr/>
              <a:t>‹#›</a:t>
            </a:fld>
            <a:endParaRPr lang="en-ZA" altLang="ja-JP" dirty="0"/>
          </a:p>
        </p:txBody>
      </p:sp>
    </p:spTree>
    <p:extLst>
      <p:ext uri="{BB962C8B-B14F-4D97-AF65-F5344CB8AC3E}">
        <p14:creationId xmlns:p14="http://schemas.microsoft.com/office/powerpoint/2010/main" val="17083457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b="0" i="0" kern="1200">
        <a:solidFill>
          <a:schemeClr val="tx1"/>
        </a:solidFill>
        <a:latin typeface="Franklin Gothic Book" panose="020B0503020102020204" pitchFamily="34" charset="0"/>
        <a:ea typeface="MS PGothic" charset="0"/>
        <a:cs typeface="MS PGothic" charset="0"/>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35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0579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35</a:t>
            </a:fld>
            <a:endParaRPr lang="en-ZA" altLang="ja-JP" dirty="0"/>
          </a:p>
        </p:txBody>
      </p:sp>
    </p:spTree>
    <p:extLst>
      <p:ext uri="{BB962C8B-B14F-4D97-AF65-F5344CB8AC3E}">
        <p14:creationId xmlns:p14="http://schemas.microsoft.com/office/powerpoint/2010/main" val="463052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u="none" strike="noStrike" kern="1200" cap="none" spc="0" normalizeH="0" baseline="0" noProof="0" smtClean="0">
                <a:ln>
                  <a:noFill/>
                </a:ln>
                <a:solidFill>
                  <a:srgbClr val="000000"/>
                </a:solidFill>
                <a:effectLst/>
                <a:uLnTx/>
                <a:uFillTx/>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ZA" altLang="ja-JP" sz="1200" u="none" strike="noStrike" kern="1200" cap="none" spc="0" normalizeH="0" baseline="0" noProof="0" dirty="0">
              <a:ln>
                <a:noFill/>
              </a:ln>
              <a:solidFill>
                <a:srgbClr val="000000"/>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797533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u="none" strike="noStrike" kern="1200" cap="none" spc="0" normalizeH="0" baseline="0" noProof="0" smtClean="0">
                <a:ln>
                  <a:noFill/>
                </a:ln>
                <a:solidFill>
                  <a:srgbClr val="000000"/>
                </a:solidFill>
                <a:effectLst/>
                <a:uLnTx/>
                <a:uFillTx/>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ZA" altLang="ja-JP" sz="1200" u="none" strike="noStrike" kern="1200" cap="none" spc="0" normalizeH="0" baseline="0" noProof="0" dirty="0">
              <a:ln>
                <a:noFill/>
              </a:ln>
              <a:solidFill>
                <a:srgbClr val="000000"/>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3834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hdr" idx="2"/>
          </p:nvPr>
        </p:nvSpPr>
        <p:spPr>
          <a:xfrm>
            <a:off x="1" y="0"/>
            <a:ext cx="3026833" cy="46579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rgbClr val="000000"/>
                </a:solidFill>
                <a:effectLst/>
                <a:uLnTx/>
                <a:uFillTx/>
                <a:ea typeface="MS PGothic" pitchFamily="34" charset="-128"/>
                <a:cs typeface="+mn-cs"/>
              </a:rPr>
              <a:t>Presentation title</a:t>
            </a:r>
            <a:endParaRPr kumimoji="0" sz="1200" u="none" strike="noStrike" kern="1200" cap="none" spc="0" normalizeH="0" baseline="0" noProof="0" dirty="0">
              <a:ln>
                <a:noFill/>
              </a:ln>
              <a:solidFill>
                <a:srgbClr val="000000"/>
              </a:solidFill>
              <a:effectLst/>
              <a:uLnTx/>
              <a:uFillTx/>
              <a:ea typeface="MS PGothic" pitchFamily="34" charset="-128"/>
              <a:cs typeface="+mn-cs"/>
            </a:endParaRPr>
          </a:p>
        </p:txBody>
      </p:sp>
      <p:sp>
        <p:nvSpPr>
          <p:cNvPr id="111" name="Google Shape;111;p5:notes"/>
          <p:cNvSpPr>
            <a:spLocks noGrp="1" noRot="1" noChangeAspect="1"/>
          </p:cNvSpPr>
          <p:nvPr>
            <p:ph type="sldImg" idx="3"/>
          </p:nvPr>
        </p:nvSpPr>
        <p:spPr>
          <a:xfrm>
            <a:off x="708025" y="1160463"/>
            <a:ext cx="5568950" cy="3133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5:notes"/>
          <p:cNvSpPr txBox="1">
            <a:spLocks noGrp="1"/>
          </p:cNvSpPr>
          <p:nvPr>
            <p:ph type="body" idx="1"/>
          </p:nvPr>
        </p:nvSpPr>
        <p:spPr>
          <a:xfrm>
            <a:off x="698500" y="4467780"/>
            <a:ext cx="5588000" cy="365545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The Paris Agreement is the main international climate change treaty;</a:t>
            </a:r>
            <a:endParaRPr dirty="0"/>
          </a:p>
          <a:p>
            <a:pPr marL="0" lvl="0" indent="0" algn="l" rtl="0">
              <a:spcBef>
                <a:spcPts val="0"/>
              </a:spcBef>
              <a:spcAft>
                <a:spcPts val="0"/>
              </a:spcAft>
              <a:buNone/>
            </a:pPr>
            <a:r>
              <a:rPr lang="en-GB" dirty="0"/>
              <a:t>It‘s goals are: 1. keep global warming below +2 C, or preferably +1.5 degrees; </a:t>
            </a:r>
            <a:endParaRPr dirty="0"/>
          </a:p>
          <a:p>
            <a:pPr marL="0" lvl="0" indent="0" algn="l" rtl="0">
              <a:spcBef>
                <a:spcPts val="0"/>
              </a:spcBef>
              <a:spcAft>
                <a:spcPts val="0"/>
              </a:spcAft>
              <a:buNone/>
            </a:pPr>
            <a:r>
              <a:rPr lang="en-GB" dirty="0"/>
              <a:t>2. to enhance ability to adapt to changes; </a:t>
            </a:r>
            <a:endParaRPr dirty="0"/>
          </a:p>
          <a:p>
            <a:pPr marL="0" lvl="0" indent="0" algn="l" rtl="0">
              <a:spcBef>
                <a:spcPts val="0"/>
              </a:spcBef>
              <a:spcAft>
                <a:spcPts val="0"/>
              </a:spcAft>
              <a:buNone/>
            </a:pPr>
            <a:r>
              <a:rPr lang="en-GB" dirty="0"/>
              <a:t>increase resilience, and increase finance flows in the context of sustainable development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To reach these goals, the Paris Agreement outlines a „cycle“:</a:t>
            </a:r>
            <a:endParaRPr dirty="0"/>
          </a:p>
          <a:p>
            <a:pPr marL="546100" marR="0" lvl="1" indent="-273050" algn="l" rtl="0">
              <a:lnSpc>
                <a:spcPct val="100000"/>
              </a:lnSpc>
              <a:spcBef>
                <a:spcPts val="360"/>
              </a:spcBef>
              <a:spcAft>
                <a:spcPts val="0"/>
              </a:spcAft>
              <a:buClr>
                <a:schemeClr val="dk1"/>
              </a:buClr>
              <a:buSzPts val="1200"/>
              <a:buFont typeface="Calibri"/>
              <a:buChar char="•"/>
            </a:pPr>
            <a:r>
              <a:rPr lang="en-GB" dirty="0"/>
              <a:t>Top left: countries provide a national climate target every 5 y; they are „nationally determined“, but must be stronger than the previous targets; </a:t>
            </a:r>
            <a:r>
              <a:rPr lang="en-GB" sz="1200" dirty="0">
                <a:solidFill>
                  <a:srgbClr val="757070"/>
                </a:solidFill>
                <a:latin typeface="Franklin Gothic Book" panose="020B0503020102020204" pitchFamily="34" charset="0"/>
                <a:ea typeface="Arial"/>
                <a:cs typeface="Arial"/>
                <a:sym typeface="Arial"/>
              </a:rPr>
              <a:t>Communicated individual efforts every </a:t>
            </a:r>
            <a:br>
              <a:rPr lang="en-GB" sz="1200" dirty="0">
                <a:solidFill>
                  <a:srgbClr val="757070"/>
                </a:solidFill>
                <a:latin typeface="Franklin Gothic Book" panose="020B0503020102020204" pitchFamily="34" charset="0"/>
                <a:ea typeface="Arial"/>
                <a:cs typeface="Arial"/>
                <a:sym typeface="Arial"/>
              </a:rPr>
            </a:br>
            <a:r>
              <a:rPr lang="en-GB" sz="1200" dirty="0">
                <a:solidFill>
                  <a:srgbClr val="757070"/>
                </a:solidFill>
                <a:latin typeface="Franklin Gothic Book" panose="020B0503020102020204" pitchFamily="34" charset="0"/>
                <a:ea typeface="Arial"/>
                <a:cs typeface="Arial"/>
                <a:sym typeface="Arial"/>
              </a:rPr>
              <a:t>5 years</a:t>
            </a:r>
            <a:endParaRPr dirty="0"/>
          </a:p>
          <a:p>
            <a:pPr marL="457200" lvl="1" indent="0" algn="l" rtl="0">
              <a:spcBef>
                <a:spcPts val="0"/>
              </a:spcBef>
              <a:spcAft>
                <a:spcPts val="0"/>
              </a:spcAft>
              <a:buNone/>
            </a:pPr>
            <a:endParaRPr dirty="0"/>
          </a:p>
          <a:p>
            <a:pPr marL="457200" lvl="1" indent="0" algn="l" rtl="0">
              <a:spcBef>
                <a:spcPts val="0"/>
              </a:spcBef>
              <a:spcAft>
                <a:spcPts val="0"/>
              </a:spcAft>
              <a:buNone/>
            </a:pPr>
            <a:r>
              <a:rPr lang="en-GB" dirty="0"/>
              <a:t>Starting in 2024 countries will report on progress – and reporting will take place every 2 years Every 2 years, countries report on emissions; reporting is more flexible for developing countries, but all should move towards stricter reporting over time;</a:t>
            </a:r>
            <a:endParaRPr dirty="0"/>
          </a:p>
          <a:p>
            <a:pPr marL="457200" lvl="1" indent="0" algn="l" rtl="0">
              <a:spcBef>
                <a:spcPts val="0"/>
              </a:spcBef>
              <a:spcAft>
                <a:spcPts val="0"/>
              </a:spcAft>
              <a:buNone/>
            </a:pPr>
            <a:endParaRPr dirty="0"/>
          </a:p>
          <a:p>
            <a:pPr marL="457200" lvl="1" indent="0" algn="l" rtl="0">
              <a:spcBef>
                <a:spcPts val="0"/>
              </a:spcBef>
              <a:spcAft>
                <a:spcPts val="0"/>
              </a:spcAft>
              <a:buNone/>
            </a:pPr>
            <a:r>
              <a:rPr lang="en-GB" dirty="0"/>
              <a:t>A </a:t>
            </a:r>
            <a:r>
              <a:rPr lang="en-GB" dirty="0" err="1"/>
              <a:t>globalstocktaking</a:t>
            </a:r>
            <a:r>
              <a:rPr lang="en-GB" dirty="0"/>
              <a:t> happens every 5 y to consider: </a:t>
            </a:r>
            <a:endParaRPr dirty="0"/>
          </a:p>
          <a:p>
            <a:pPr marL="685800" lvl="1" indent="-228600" algn="l" rtl="0">
              <a:spcBef>
                <a:spcPts val="0"/>
              </a:spcBef>
              <a:spcAft>
                <a:spcPts val="0"/>
              </a:spcAft>
              <a:buClr>
                <a:schemeClr val="dk1"/>
              </a:buClr>
              <a:buSzPts val="1200"/>
              <a:buFont typeface="Calibri"/>
              <a:buAutoNum type="arabicPeriod"/>
            </a:pPr>
            <a:r>
              <a:rPr lang="en-GB" dirty="0"/>
              <a:t>implementation; </a:t>
            </a:r>
            <a:endParaRPr dirty="0"/>
          </a:p>
          <a:p>
            <a:pPr marL="685800" lvl="1" indent="-228600" algn="l" rtl="0">
              <a:spcBef>
                <a:spcPts val="0"/>
              </a:spcBef>
              <a:spcAft>
                <a:spcPts val="0"/>
              </a:spcAft>
              <a:buClr>
                <a:schemeClr val="dk1"/>
              </a:buClr>
              <a:buSzPts val="1200"/>
              <a:buFont typeface="Calibri"/>
              <a:buAutoNum type="arabicPeriod"/>
            </a:pPr>
            <a:r>
              <a:rPr lang="en-GB" dirty="0"/>
              <a:t>2. collective progress towards the goals; for adaptation: progress towards adaptation goal and adequacy and effectiveness of adaptation action</a:t>
            </a:r>
            <a:endParaRPr dirty="0"/>
          </a:p>
          <a:p>
            <a:pPr marL="457200" lvl="1" indent="0" algn="l" rtl="0">
              <a:spcBef>
                <a:spcPts val="0"/>
              </a:spcBef>
              <a:spcAft>
                <a:spcPts val="0"/>
              </a:spcAft>
              <a:buNone/>
            </a:pPr>
            <a:r>
              <a:rPr lang="en-GB" dirty="0"/>
              <a:t>3. The stocktaking recommends ways to be more ambitious in the next cycle;</a:t>
            </a:r>
            <a:endParaRPr dirty="0"/>
          </a:p>
          <a:p>
            <a:pPr marL="457200" lvl="1" indent="0" algn="l" rtl="0">
              <a:spcBef>
                <a:spcPts val="0"/>
              </a:spcBef>
              <a:spcAft>
                <a:spcPts val="0"/>
              </a:spcAft>
              <a:buNone/>
            </a:pPr>
            <a:r>
              <a:rPr lang="en-GB" dirty="0"/>
              <a:t>Countries take the recommendations and their experiences home, and then, provide more ambitious targets in the next 5 year cycle.</a:t>
            </a:r>
            <a:endParaRPr dirty="0"/>
          </a:p>
          <a:p>
            <a:pPr marL="457200" lvl="1" indent="0" algn="l" rtl="0">
              <a:spcBef>
                <a:spcPts val="0"/>
              </a:spcBef>
              <a:spcAft>
                <a:spcPts val="0"/>
              </a:spcAft>
              <a:buNone/>
            </a:pPr>
            <a:endParaRPr dirty="0"/>
          </a:p>
          <a:p>
            <a:pPr marL="0" lvl="0" indent="0" algn="l" rtl="0">
              <a:spcBef>
                <a:spcPts val="0"/>
              </a:spcBef>
              <a:spcAft>
                <a:spcPts val="0"/>
              </a:spcAft>
              <a:buClr>
                <a:schemeClr val="dk1"/>
              </a:buClr>
              <a:buSzPts val="1600"/>
              <a:buFont typeface="Arial"/>
              <a:buNone/>
            </a:pPr>
            <a:r>
              <a:rPr lang="en-GB" sz="1600" dirty="0">
                <a:solidFill>
                  <a:schemeClr val="dk1"/>
                </a:solidFill>
                <a:ea typeface="Arial"/>
                <a:cs typeface="Arial"/>
                <a:sym typeface="Arial"/>
              </a:rPr>
              <a:t>Transparency to build trust and confidence:</a:t>
            </a:r>
            <a:endParaRPr dirty="0"/>
          </a:p>
          <a:p>
            <a:pPr marL="0" lvl="0" indent="0" algn="l" rtl="0">
              <a:spcBef>
                <a:spcPts val="0"/>
              </a:spcBef>
              <a:spcAft>
                <a:spcPts val="0"/>
              </a:spcAft>
              <a:buNone/>
            </a:pPr>
            <a:r>
              <a:rPr lang="en-GB" sz="1600" dirty="0">
                <a:solidFill>
                  <a:schemeClr val="dk1"/>
                </a:solidFill>
                <a:ea typeface="Arial"/>
                <a:cs typeface="Arial"/>
                <a:sym typeface="Arial"/>
              </a:rPr>
              <a:t>GHG Inventory</a:t>
            </a:r>
            <a:endParaRPr dirty="0"/>
          </a:p>
          <a:p>
            <a:pPr marL="0" lvl="0" indent="0" algn="l" rtl="0">
              <a:spcBef>
                <a:spcPts val="0"/>
              </a:spcBef>
              <a:spcAft>
                <a:spcPts val="0"/>
              </a:spcAft>
              <a:buNone/>
            </a:pPr>
            <a:r>
              <a:rPr lang="en-GB" sz="1600" dirty="0">
                <a:solidFill>
                  <a:schemeClr val="dk1"/>
                </a:solidFill>
                <a:ea typeface="Arial"/>
                <a:cs typeface="Arial"/>
                <a:sym typeface="Arial"/>
              </a:rPr>
              <a:t>Progress on NDCs</a:t>
            </a:r>
            <a:endParaRPr dirty="0"/>
          </a:p>
          <a:p>
            <a:pPr marL="0" lvl="0" indent="0" algn="l" rtl="0">
              <a:spcBef>
                <a:spcPts val="0"/>
              </a:spcBef>
              <a:spcAft>
                <a:spcPts val="0"/>
              </a:spcAft>
              <a:buNone/>
            </a:pPr>
            <a:r>
              <a:rPr lang="en-GB" sz="1600" dirty="0">
                <a:solidFill>
                  <a:schemeClr val="dk1"/>
                </a:solidFill>
                <a:ea typeface="Arial"/>
                <a:cs typeface="Arial"/>
                <a:sym typeface="Arial"/>
              </a:rPr>
              <a:t>Support provided</a:t>
            </a:r>
            <a:endParaRPr dirty="0"/>
          </a:p>
          <a:p>
            <a:pPr marL="0" lvl="0" indent="0" algn="l" rtl="0">
              <a:spcBef>
                <a:spcPts val="0"/>
              </a:spcBef>
              <a:spcAft>
                <a:spcPts val="0"/>
              </a:spcAft>
              <a:buNone/>
            </a:pPr>
            <a:r>
              <a:rPr lang="en-GB" sz="1600" dirty="0">
                <a:solidFill>
                  <a:schemeClr val="dk1"/>
                </a:solidFill>
                <a:ea typeface="Arial"/>
                <a:cs typeface="Arial"/>
                <a:sym typeface="Arial"/>
              </a:rPr>
              <a:t>Support needed and received</a:t>
            </a:r>
            <a:endParaRPr dirty="0"/>
          </a:p>
          <a:p>
            <a:pPr marL="0" lvl="0" indent="0" algn="l" rtl="0">
              <a:spcBef>
                <a:spcPts val="0"/>
              </a:spcBef>
              <a:spcAft>
                <a:spcPts val="0"/>
              </a:spcAft>
              <a:buNone/>
            </a:pPr>
            <a:r>
              <a:rPr lang="en-GB" sz="1600" dirty="0">
                <a:solidFill>
                  <a:schemeClr val="dk1"/>
                </a:solidFill>
                <a:ea typeface="Arial"/>
                <a:cs typeface="Arial"/>
                <a:sym typeface="Arial"/>
              </a:rPr>
              <a:t>Adaptation</a:t>
            </a:r>
            <a:endParaRPr dirty="0"/>
          </a:p>
          <a:p>
            <a:pPr marL="0" lvl="0" indent="0" algn="l" rtl="0">
              <a:spcBef>
                <a:spcPts val="0"/>
              </a:spcBef>
              <a:spcAft>
                <a:spcPts val="0"/>
              </a:spcAft>
              <a:buNone/>
            </a:pPr>
            <a:r>
              <a:rPr lang="en-GB" sz="1600" dirty="0">
                <a:solidFill>
                  <a:schemeClr val="dk1"/>
                </a:solidFill>
                <a:ea typeface="Arial"/>
                <a:cs typeface="Arial"/>
                <a:sym typeface="Arial"/>
              </a:rPr>
              <a:t>L&amp;D</a:t>
            </a:r>
            <a:endParaRPr dirty="0"/>
          </a:p>
          <a:p>
            <a:pPr marL="273050" lvl="1" indent="0" algn="l" rtl="0">
              <a:spcBef>
                <a:spcPts val="0"/>
              </a:spcBef>
              <a:spcAft>
                <a:spcPts val="0"/>
              </a:spcAft>
              <a:buClr>
                <a:schemeClr val="dk1"/>
              </a:buClr>
              <a:buSzPts val="1200"/>
              <a:buFont typeface="Calibri"/>
              <a:buNone/>
            </a:pPr>
            <a:endParaRPr dirty="0"/>
          </a:p>
          <a:p>
            <a:pPr marL="457200" lvl="1" indent="0" algn="l" rtl="0">
              <a:spcBef>
                <a:spcPts val="0"/>
              </a:spcBef>
              <a:spcAft>
                <a:spcPts val="0"/>
              </a:spcAft>
              <a:buNone/>
            </a:pPr>
            <a:endParaRPr dirty="0"/>
          </a:p>
          <a:p>
            <a:pPr marL="457200" lvl="1" indent="0" algn="l" rtl="0">
              <a:spcBef>
                <a:spcPts val="0"/>
              </a:spcBef>
              <a:spcAft>
                <a:spcPts val="0"/>
              </a:spcAft>
              <a:buNone/>
            </a:pPr>
            <a:endParaRPr dirty="0"/>
          </a:p>
          <a:p>
            <a:pPr marL="457200" lvl="1" indent="0" algn="l" rtl="0">
              <a:spcBef>
                <a:spcPts val="0"/>
              </a:spcBef>
              <a:spcAft>
                <a:spcPts val="0"/>
              </a:spcAft>
              <a:buNone/>
            </a:pPr>
            <a:endParaRPr dirty="0"/>
          </a:p>
          <a:p>
            <a:pPr marL="273050" marR="0" lvl="1" indent="0" algn="l" rtl="0">
              <a:lnSpc>
                <a:spcPct val="100000"/>
              </a:lnSpc>
              <a:spcBef>
                <a:spcPts val="360"/>
              </a:spcBef>
              <a:spcAft>
                <a:spcPts val="0"/>
              </a:spcAft>
              <a:buClr>
                <a:schemeClr val="dk1"/>
              </a:buClr>
              <a:buSzPts val="1200"/>
              <a:buFont typeface="Arial"/>
              <a:buNone/>
            </a:pPr>
            <a:r>
              <a:rPr lang="en-GB" sz="1200" dirty="0">
                <a:solidFill>
                  <a:schemeClr val="dk1"/>
                </a:solidFill>
                <a:latin typeface="Franklin Gothic Book" panose="020B0503020102020204" pitchFamily="34" charset="0"/>
                <a:ea typeface="Arial"/>
                <a:cs typeface="Arial"/>
                <a:sym typeface="Arial"/>
              </a:rPr>
              <a:t>In the Paris Agreement Article 14 The Global Stocktake, Parties agreed to measure collective progress towards achievement of the Paris Agreement goals: mitigation, adaptation, and the means of implementation and support. At the first meeting of the Conference of the Parties serving as the meeting of the Parties to the Paris Agreement (CMA) in 2018, Parties further decided that the global stocktake (GST) may also consider efforts on the social and economic consequences of response measures and averting, minimizing and addressing loss and damage.</a:t>
            </a:r>
            <a:endParaRPr sz="1200" dirty="0">
              <a:solidFill>
                <a:schemeClr val="dk1"/>
              </a:solidFill>
              <a:latin typeface="Franklin Gothic Book" panose="020B0503020102020204" pitchFamily="34" charset="0"/>
              <a:ea typeface="Arial"/>
              <a:cs typeface="Arial"/>
              <a:sym typeface="Arial"/>
            </a:endParaRPr>
          </a:p>
          <a:p>
            <a:pPr marL="273050" lvl="1" indent="0" algn="l" rtl="0">
              <a:spcBef>
                <a:spcPts val="0"/>
              </a:spcBef>
              <a:spcAft>
                <a:spcPts val="0"/>
              </a:spcAft>
              <a:buClr>
                <a:schemeClr val="dk1"/>
              </a:buClr>
              <a:buSzPts val="1200"/>
              <a:buFont typeface="Calibri"/>
              <a:buNone/>
            </a:pPr>
            <a:endParaRPr dirty="0"/>
          </a:p>
          <a:p>
            <a:pPr marL="273050" lvl="1" indent="0" algn="l" rtl="0">
              <a:spcBef>
                <a:spcPts val="0"/>
              </a:spcBef>
              <a:spcAft>
                <a:spcPts val="0"/>
              </a:spcAft>
              <a:buClr>
                <a:schemeClr val="dk1"/>
              </a:buClr>
              <a:buSzPts val="1200"/>
              <a:buFont typeface="Calibri"/>
              <a:buNone/>
            </a:pPr>
            <a:r>
              <a:rPr lang="en-GB" dirty="0"/>
              <a:t>Opportunities for observation / data community to support the work of the GST – directly to Parties and to global process under UNFCCC</a:t>
            </a:r>
            <a:endParaRPr dirty="0"/>
          </a:p>
        </p:txBody>
      </p:sp>
    </p:spTree>
    <p:extLst>
      <p:ext uri="{BB962C8B-B14F-4D97-AF65-F5344CB8AC3E}">
        <p14:creationId xmlns:p14="http://schemas.microsoft.com/office/powerpoint/2010/main" val="306306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62A84EC-E4D9-B444-9498-E13A697CE814}" type="slidenum">
              <a:rPr kumimoji="0" lang="en-US" sz="1200" u="none" strike="noStrike" kern="1200" cap="none" spc="0" normalizeH="0" baseline="0" noProof="0">
                <a:ln>
                  <a:noFill/>
                </a:ln>
                <a:solidFill>
                  <a:srgbClr val="000000"/>
                </a:solidFill>
                <a:effectLst/>
                <a:uLnTx/>
                <a:uFillTx/>
                <a:latin typeface="Franklin Gothic Book" panose="020B0503020102020204" pitchFamily="34"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u="none" strike="noStrike" kern="1200" cap="none" spc="0" normalizeH="0" baseline="0" noProof="0" dirty="0">
              <a:ln>
                <a:noFill/>
              </a:ln>
              <a:solidFill>
                <a:srgbClr val="000000"/>
              </a:solidFill>
              <a:effectLst/>
              <a:uLnTx/>
              <a:uFillTx/>
              <a:latin typeface="Franklin Gothic Book" panose="020B0503020102020204" pitchFamily="34" charset="0"/>
              <a:ea typeface="ＭＳ Ｐゴシック" charset="0"/>
            </a:endParaRPr>
          </a:p>
        </p:txBody>
      </p:sp>
      <p:sp>
        <p:nvSpPr>
          <p:cNvPr id="72706" name="Rectangle 2"/>
          <p:cNvSpPr>
            <a:spLocks noGrp="1" noRot="1" noChangeAspect="1" noChangeArrowheads="1" noTextEdit="1"/>
          </p:cNvSpPr>
          <p:nvPr>
            <p:ph type="sldImg"/>
          </p:nvPr>
        </p:nvSpPr>
        <p:spPr>
          <a:xfrm>
            <a:off x="90488" y="744538"/>
            <a:ext cx="6616700" cy="3722687"/>
          </a:xfrm>
          <a:ln/>
        </p:spPr>
      </p:sp>
      <p:sp>
        <p:nvSpPr>
          <p:cNvPr id="72707"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pt-BR" dirty="0"/>
          </a:p>
        </p:txBody>
      </p:sp>
    </p:spTree>
    <p:extLst>
      <p:ext uri="{BB962C8B-B14F-4D97-AF65-F5344CB8AC3E}">
        <p14:creationId xmlns:p14="http://schemas.microsoft.com/office/powerpoint/2010/main" val="399142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801688"/>
            <a:ext cx="7127875" cy="4010025"/>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1E1E1E1-8181-4121-A121-31C151A1E151}" type="slidenum">
              <a:rPr kumimoji="0" lang="pt-BR" sz="1400" u="none" strike="noStrike" kern="1200" cap="none" spc="0" normalizeH="0" baseline="0" noProof="0" smtClean="0">
                <a:ln>
                  <a:noFill/>
                </a:ln>
                <a:solidFill>
                  <a:srgbClr val="000000"/>
                </a:solidFill>
                <a:effectLst/>
                <a:uLnTx/>
                <a:uFillTx/>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pt-BR" sz="1200" u="none" strike="noStrike" kern="1200" cap="none" spc="0" normalizeH="0" baseline="0" noProof="0" dirty="0">
              <a:ln>
                <a:noFill/>
              </a:ln>
              <a:solidFill>
                <a:srgbClr val="000000"/>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27370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9</a:t>
            </a:fld>
            <a:endParaRPr lang="en-ZA" altLang="ja-JP" dirty="0"/>
          </a:p>
        </p:txBody>
      </p:sp>
    </p:spTree>
    <p:extLst>
      <p:ext uri="{BB962C8B-B14F-4D97-AF65-F5344CB8AC3E}">
        <p14:creationId xmlns:p14="http://schemas.microsoft.com/office/powerpoint/2010/main" val="2468243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u="none" strike="noStrike" kern="1200" cap="none" spc="0" normalizeH="0" baseline="0" noProof="0" smtClean="0">
                <a:ln>
                  <a:noFill/>
                </a:ln>
                <a:solidFill>
                  <a:srgbClr val="000000"/>
                </a:solidFill>
                <a:effectLst/>
                <a:uLnTx/>
                <a:uFillTx/>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ZA" altLang="ja-JP" sz="1200" u="none" strike="noStrike" kern="1200" cap="none" spc="0" normalizeH="0" baseline="0" noProof="0" dirty="0">
              <a:ln>
                <a:noFill/>
              </a:ln>
              <a:solidFill>
                <a:srgbClr val="000000"/>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8385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b="0" i="0" u="none" strike="noStrike" kern="1200" cap="none" spc="0" normalizeH="0" baseline="0" noProof="0" smtClean="0">
                <a:ln>
                  <a:noFill/>
                </a:ln>
                <a:solidFill>
                  <a:srgbClr val="000000"/>
                </a:solidFill>
                <a:effectLst/>
                <a:uLnTx/>
                <a:uFillTx/>
                <a:latin typeface="Franklin Gothic Book" panose="020B05030201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ZA" altLang="ja-JP" sz="1200" b="0" i="0" u="none" strike="noStrike" kern="1200" cap="none" spc="0" normalizeH="0" baseline="0" noProof="0" dirty="0">
              <a:ln>
                <a:noFill/>
              </a:ln>
              <a:solidFill>
                <a:srgbClr val="000000"/>
              </a:solidFill>
              <a:effectLst/>
              <a:uLnTx/>
              <a:uFillTx/>
              <a:latin typeface="Franklin Gothic Book" panose="020B05030201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264930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b="0" i="0" u="none" strike="noStrike" kern="1200" cap="none" spc="0" normalizeH="0" baseline="0" noProof="0" smtClean="0">
                <a:ln>
                  <a:noFill/>
                </a:ln>
                <a:solidFill>
                  <a:srgbClr val="000000"/>
                </a:solidFill>
                <a:effectLst/>
                <a:uLnTx/>
                <a:uFillTx/>
                <a:latin typeface="Franklin Gothic Book" panose="020B05030201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ZA" altLang="ja-JP" sz="1200" b="0" i="0" u="none" strike="noStrike" kern="1200" cap="none" spc="0" normalizeH="0" baseline="0" noProof="0" dirty="0">
              <a:ln>
                <a:noFill/>
              </a:ln>
              <a:solidFill>
                <a:srgbClr val="000000"/>
              </a:solidFill>
              <a:effectLst/>
              <a:uLnTx/>
              <a:uFillTx/>
              <a:latin typeface="Franklin Gothic Book" panose="020B05030201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11760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25476" y="298452"/>
            <a:ext cx="10972801" cy="1143001"/>
          </a:xfrm>
          <a:prstGeom prst="rect">
            <a:avLst/>
          </a:prstGeom>
        </p:spPr>
        <p:txBody>
          <a:bodyPr lIns="65022" tIns="65022" rIns="65022" bIns="65022">
            <a:normAutofit/>
          </a:bodyPr>
          <a:lstStyle>
            <a:lvl1pPr defTabSz="914367">
              <a:defRPr sz="4000" b="0" i="0">
                <a:solidFill>
                  <a:schemeClr val="accent1">
                    <a:lumMod val="75000"/>
                  </a:schemeClr>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Franklin Gothic Book" panose="020B0503020102020204" pitchFamily="34" charset="0"/>
              </a:defRPr>
            </a:lvl1pPr>
          </a:lstStyle>
          <a:p>
            <a:r>
              <a:rPr lang="en-US" dirty="0"/>
              <a:t>Click to edit Master title style</a:t>
            </a:r>
          </a:p>
        </p:txBody>
      </p:sp>
    </p:spTree>
    <p:extLst>
      <p:ext uri="{BB962C8B-B14F-4D97-AF65-F5344CB8AC3E}">
        <p14:creationId xmlns:p14="http://schemas.microsoft.com/office/powerpoint/2010/main" val="400738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Slide de título">
    <p:spTree>
      <p:nvGrpSpPr>
        <p:cNvPr id="1" name=""/>
        <p:cNvGrpSpPr/>
        <p:nvPr/>
      </p:nvGrpSpPr>
      <p:grpSpPr>
        <a:xfrm>
          <a:off x="0" y="0"/>
          <a:ext cx="0" cy="0"/>
          <a:chOff x="0" y="0"/>
          <a:chExt cx="0" cy="0"/>
        </a:xfrm>
      </p:grpSpPr>
      <p:sp>
        <p:nvSpPr>
          <p:cNvPr id="5138" name="Rectangle 18"/>
          <p:cNvSpPr>
            <a:spLocks noGrp="1" noChangeArrowheads="1"/>
          </p:cNvSpPr>
          <p:nvPr>
            <p:ph type="ctrTitle"/>
          </p:nvPr>
        </p:nvSpPr>
        <p:spPr>
          <a:xfrm>
            <a:off x="3962400" y="1828800"/>
            <a:ext cx="8026400" cy="2209800"/>
          </a:xfrm>
        </p:spPr>
        <p:txBody>
          <a:bodyPr/>
          <a:lstStyle>
            <a:lvl1pPr>
              <a:defRPr sz="3700" b="0" i="0">
                <a:solidFill>
                  <a:srgbClr val="FFFFFF"/>
                </a:solidFill>
                <a:latin typeface="Calibri" pitchFamily="34" charset="0"/>
              </a:defRPr>
            </a:lvl1pPr>
          </a:lstStyle>
          <a:p>
            <a:r>
              <a:rPr lang="pt-BR" dirty="0"/>
              <a:t>Clique para editar o estilo do título mestre</a:t>
            </a:r>
          </a:p>
        </p:txBody>
      </p:sp>
      <p:sp>
        <p:nvSpPr>
          <p:cNvPr id="5139" name="Rectangle 19"/>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2600" b="0" i="0">
                <a:latin typeface="Calibri" pitchFamily="34" charset="0"/>
              </a:defRPr>
            </a:lvl1pPr>
          </a:lstStyle>
          <a:p>
            <a:r>
              <a:rPr lang="pt-BR" dirty="0"/>
              <a:t>Clique para editar o estilo do subtítulo mestre</a:t>
            </a:r>
          </a:p>
        </p:txBody>
      </p:sp>
      <p:sp>
        <p:nvSpPr>
          <p:cNvPr id="18" name="Rectangle 15">
            <a:extLst>
              <a:ext uri="{FF2B5EF4-FFF2-40B4-BE49-F238E27FC236}">
                <a16:creationId xmlns:a16="http://schemas.microsoft.com/office/drawing/2014/main" id="{71C9B1D0-4B7E-E34F-B764-8696CA9BDFE1}"/>
              </a:ext>
            </a:extLst>
          </p:cNvPr>
          <p:cNvSpPr>
            <a:spLocks noGrp="1" noChangeArrowheads="1"/>
          </p:cNvSpPr>
          <p:nvPr>
            <p:ph type="dt" sz="half" idx="10"/>
          </p:nvPr>
        </p:nvSpPr>
        <p:spPr bwMode="auto">
          <a:xfrm>
            <a:off x="609600" y="6248400"/>
            <a:ext cx="2844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b="0" i="0">
                <a:solidFill>
                  <a:srgbClr val="000000"/>
                </a:solidFill>
                <a:latin typeface="Franklin Gothic Book" panose="020B0503020102020204" pitchFamily="34" charset="0"/>
                <a:ea typeface="+mn-ea"/>
                <a:cs typeface="+mn-cs"/>
              </a:defRPr>
            </a:lvl1pPr>
          </a:lstStyle>
          <a:p>
            <a:pPr>
              <a:defRPr/>
            </a:pPr>
            <a:endParaRPr lang="pt-BR" dirty="0"/>
          </a:p>
        </p:txBody>
      </p:sp>
      <p:sp>
        <p:nvSpPr>
          <p:cNvPr id="19" name="Rectangle 16">
            <a:extLst>
              <a:ext uri="{FF2B5EF4-FFF2-40B4-BE49-F238E27FC236}">
                <a16:creationId xmlns:a16="http://schemas.microsoft.com/office/drawing/2014/main" id="{3C3FAEC3-CA70-CA40-895A-2B8DBC81D628}"/>
              </a:ext>
            </a:extLst>
          </p:cNvPr>
          <p:cNvSpPr>
            <a:spLocks noGrp="1" noChangeArrowheads="1"/>
          </p:cNvSpPr>
          <p:nvPr>
            <p:ph type="ftr" sz="quarter" idx="11"/>
          </p:nvPr>
        </p:nvSpPr>
        <p:spPr bwMode="auto">
          <a:xfrm>
            <a:off x="4165600" y="62484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b="0" i="0">
                <a:solidFill>
                  <a:srgbClr val="000000"/>
                </a:solidFill>
                <a:latin typeface="Franklin Gothic Book" panose="020B0503020102020204" pitchFamily="34" charset="0"/>
                <a:ea typeface="+mn-ea"/>
                <a:cs typeface="+mn-cs"/>
              </a:defRPr>
            </a:lvl1pPr>
          </a:lstStyle>
          <a:p>
            <a:pPr>
              <a:defRPr/>
            </a:pPr>
            <a:endParaRPr lang="pt-BR" dirty="0"/>
          </a:p>
        </p:txBody>
      </p:sp>
      <p:sp>
        <p:nvSpPr>
          <p:cNvPr id="20" name="Rectangle 17">
            <a:extLst>
              <a:ext uri="{FF2B5EF4-FFF2-40B4-BE49-F238E27FC236}">
                <a16:creationId xmlns:a16="http://schemas.microsoft.com/office/drawing/2014/main" id="{96384679-0D82-F843-972B-BF14408C35D6}"/>
              </a:ext>
            </a:extLst>
          </p:cNvPr>
          <p:cNvSpPr>
            <a:spLocks noGrp="1" noChangeArrowheads="1"/>
          </p:cNvSpPr>
          <p:nvPr>
            <p:ph type="sldNum" sz="quarter" idx="12"/>
          </p:nvPr>
        </p:nvSpPr>
        <p:spPr bwMode="auto">
          <a:xfrm>
            <a:off x="8737600" y="6248400"/>
            <a:ext cx="2844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b="0" i="0">
                <a:solidFill>
                  <a:srgbClr val="000000"/>
                </a:solidFill>
                <a:latin typeface="Arial Black" panose="020B0604020202020204" pitchFamily="34" charset="0"/>
              </a:defRPr>
            </a:lvl1pPr>
          </a:lstStyle>
          <a:p>
            <a:fld id="{D9590589-21B6-C348-8A33-3B930F533892}" type="slidenum">
              <a:rPr lang="pt-BR" altLang="en-CH" smtClean="0"/>
              <a:pPr/>
              <a:t>‹#›</a:t>
            </a:fld>
            <a:endParaRPr lang="pt-BR" altLang="en-CH" dirty="0"/>
          </a:p>
        </p:txBody>
      </p:sp>
    </p:spTree>
    <p:extLst>
      <p:ext uri="{BB962C8B-B14F-4D97-AF65-F5344CB8AC3E}">
        <p14:creationId xmlns:p14="http://schemas.microsoft.com/office/powerpoint/2010/main" val="1023526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4D2F-F5DF-BF44-B17C-932DC2DD3B37}"/>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3EF71DCF-E4A3-6B42-9EDF-057078296DC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1800" b="0" i="0">
                <a:latin typeface="Franklin Gothic Book" panose="020B05030201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4964232A-9772-2B4F-8C3B-550341991C05}"/>
              </a:ext>
            </a:extLst>
          </p:cNvPr>
          <p:cNvSpPr>
            <a:spLocks noGrp="1"/>
          </p:cNvSpPr>
          <p:nvPr>
            <p:ph type="dt" sz="half" idx="10"/>
          </p:nvPr>
        </p:nvSpPr>
        <p:spPr/>
        <p:txBody>
          <a:bodyPr/>
          <a:lstStyle/>
          <a:p>
            <a:fld id="{21254DF5-5E35-7E45-AE94-287447B828FC}" type="datetimeFigureOut">
              <a:rPr lang="en-US" smtClean="0"/>
              <a:t>9/28/21</a:t>
            </a:fld>
            <a:endParaRPr lang="en-US"/>
          </a:p>
        </p:txBody>
      </p:sp>
      <p:sp>
        <p:nvSpPr>
          <p:cNvPr id="5" name="Footer Placeholder 4">
            <a:extLst>
              <a:ext uri="{FF2B5EF4-FFF2-40B4-BE49-F238E27FC236}">
                <a16:creationId xmlns:a16="http://schemas.microsoft.com/office/drawing/2014/main" id="{0B0EB652-029A-554C-ABFC-1EE563D6E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DFFEA-D811-E046-8C02-8F65FD0707FA}"/>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2589738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4E62-E4E9-9249-B074-2BA7ED4BC8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7A75FF3-E980-4449-B6D5-97BB485F1154}"/>
              </a:ext>
            </a:extLst>
          </p:cNvPr>
          <p:cNvSpPr>
            <a:spLocks noGrp="1"/>
          </p:cNvSpPr>
          <p:nvPr>
            <p:ph idx="1"/>
          </p:nvPr>
        </p:nvSpPr>
        <p:spPr>
          <a:xfrm>
            <a:off x="838200" y="1825625"/>
            <a:ext cx="10515600" cy="4351338"/>
          </a:xfrm>
          <a:prstGeom prst="rect">
            <a:avLst/>
          </a:prstGeom>
        </p:spPr>
        <p:txBody>
          <a:bodyPr/>
          <a:lstStyle>
            <a:lvl1pPr>
              <a:defRPr b="0" i="0">
                <a:latin typeface="Franklin Gothic Book" panose="020B0503020102020204" pitchFamily="34" charset="0"/>
              </a:defRPr>
            </a:lvl1pPr>
            <a:lvl2pPr>
              <a:defRPr b="0" i="0">
                <a:latin typeface="Franklin Gothic Book" panose="020B0503020102020204" pitchFamily="34" charset="0"/>
              </a:defRPr>
            </a:lvl2pPr>
            <a:lvl3pPr>
              <a:defRPr b="0" i="0">
                <a:latin typeface="Franklin Gothic Book" panose="020B0503020102020204" pitchFamily="34" charset="0"/>
              </a:defRPr>
            </a:lvl3pPr>
            <a:lvl4pPr>
              <a:defRPr b="0" i="0">
                <a:latin typeface="Franklin Gothic Book" panose="020B0503020102020204" pitchFamily="34" charset="0"/>
              </a:defRPr>
            </a:lvl4pPr>
            <a:lvl5pPr>
              <a:defRPr b="0" i="0">
                <a:latin typeface="Franklin Gothic Book" panose="020B05030201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FE11FCB-8CFD-634A-A07E-702A49F7DFA8}"/>
              </a:ext>
            </a:extLst>
          </p:cNvPr>
          <p:cNvSpPr>
            <a:spLocks noGrp="1"/>
          </p:cNvSpPr>
          <p:nvPr>
            <p:ph type="dt" sz="half" idx="10"/>
          </p:nvPr>
        </p:nvSpPr>
        <p:spPr/>
        <p:txBody>
          <a:bodyPr/>
          <a:lstStyle/>
          <a:p>
            <a:fld id="{21254DF5-5E35-7E45-AE94-287447B828FC}" type="datetimeFigureOut">
              <a:rPr lang="en-US" smtClean="0"/>
              <a:t>9/28/21</a:t>
            </a:fld>
            <a:endParaRPr lang="en-US"/>
          </a:p>
        </p:txBody>
      </p:sp>
      <p:sp>
        <p:nvSpPr>
          <p:cNvPr id="5" name="Footer Placeholder 4">
            <a:extLst>
              <a:ext uri="{FF2B5EF4-FFF2-40B4-BE49-F238E27FC236}">
                <a16:creationId xmlns:a16="http://schemas.microsoft.com/office/drawing/2014/main" id="{7D9AA1F5-A8E7-9B41-A02F-005DFC73B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F1CA4-B5EE-4740-84C2-8B5DE1AA7473}"/>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1110210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832D-F8C7-7D43-91FC-AC3742EF2E09}"/>
              </a:ext>
            </a:extLst>
          </p:cNvPr>
          <p:cNvSpPr>
            <a:spLocks noGrp="1"/>
          </p:cNvSpPr>
          <p:nvPr>
            <p:ph type="title"/>
          </p:nvPr>
        </p:nvSpPr>
        <p:spPr>
          <a:xfrm>
            <a:off x="831851" y="1709740"/>
            <a:ext cx="105156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998F14B-6E22-FD4E-B391-0B85AAA992A0}"/>
              </a:ext>
            </a:extLst>
          </p:cNvPr>
          <p:cNvSpPr>
            <a:spLocks noGrp="1"/>
          </p:cNvSpPr>
          <p:nvPr>
            <p:ph type="body" idx="1"/>
          </p:nvPr>
        </p:nvSpPr>
        <p:spPr>
          <a:xfrm>
            <a:off x="831851" y="4589465"/>
            <a:ext cx="10515600" cy="1500187"/>
          </a:xfrm>
          <a:prstGeom prst="rect">
            <a:avLst/>
          </a:prstGeom>
        </p:spPr>
        <p:txBody>
          <a:bodyPr/>
          <a:lstStyle>
            <a:lvl1pPr marL="0" indent="0">
              <a:buNone/>
              <a:defRPr sz="1800" b="0" i="0">
                <a:solidFill>
                  <a:schemeClr val="tx1">
                    <a:tint val="75000"/>
                  </a:schemeClr>
                </a:solidFill>
                <a:latin typeface="Franklin Gothic Book" panose="020B05030201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5D8200A5-450B-9649-9A40-D4F8AEFE01A0}"/>
              </a:ext>
            </a:extLst>
          </p:cNvPr>
          <p:cNvSpPr>
            <a:spLocks noGrp="1"/>
          </p:cNvSpPr>
          <p:nvPr>
            <p:ph type="dt" sz="half" idx="10"/>
          </p:nvPr>
        </p:nvSpPr>
        <p:spPr/>
        <p:txBody>
          <a:bodyPr/>
          <a:lstStyle/>
          <a:p>
            <a:fld id="{21254DF5-5E35-7E45-AE94-287447B828FC}" type="datetimeFigureOut">
              <a:rPr lang="en-US" smtClean="0"/>
              <a:t>9/28/21</a:t>
            </a:fld>
            <a:endParaRPr lang="en-US"/>
          </a:p>
        </p:txBody>
      </p:sp>
      <p:sp>
        <p:nvSpPr>
          <p:cNvPr id="5" name="Footer Placeholder 4">
            <a:extLst>
              <a:ext uri="{FF2B5EF4-FFF2-40B4-BE49-F238E27FC236}">
                <a16:creationId xmlns:a16="http://schemas.microsoft.com/office/drawing/2014/main" id="{FFC7E247-87EB-0944-9786-657C898D8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C21D2-BBE8-1A48-B902-11B04F11AB20}"/>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1423991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A5DC-1D18-7247-9351-CC52E57DC05B}"/>
              </a:ext>
            </a:extLst>
          </p:cNvPr>
          <p:cNvSpPr>
            <a:spLocks noGrp="1"/>
          </p:cNvSpPr>
          <p:nvPr>
            <p:ph type="title"/>
          </p:nvPr>
        </p:nvSpPr>
        <p:spPr>
          <a:xfrm>
            <a:off x="0" y="180001"/>
            <a:ext cx="12192000" cy="868393"/>
          </a:xfrm>
        </p:spPr>
        <p:txBody>
          <a:bodyPr>
            <a:noAutofit/>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80A204-13EE-C148-8C46-6FEBE0D49A7E}"/>
              </a:ext>
            </a:extLst>
          </p:cNvPr>
          <p:cNvSpPr>
            <a:spLocks noGrp="1"/>
          </p:cNvSpPr>
          <p:nvPr>
            <p:ph type="dt" sz="half" idx="10"/>
          </p:nvPr>
        </p:nvSpPr>
        <p:spPr/>
        <p:txBody>
          <a:bodyPr/>
          <a:lstStyle/>
          <a:p>
            <a:fld id="{21254DF5-5E35-7E45-AE94-287447B828FC}" type="datetimeFigureOut">
              <a:rPr lang="en-US" smtClean="0"/>
              <a:t>9/28/21</a:t>
            </a:fld>
            <a:endParaRPr lang="en-US"/>
          </a:p>
        </p:txBody>
      </p:sp>
      <p:sp>
        <p:nvSpPr>
          <p:cNvPr id="4" name="Footer Placeholder 3">
            <a:extLst>
              <a:ext uri="{FF2B5EF4-FFF2-40B4-BE49-F238E27FC236}">
                <a16:creationId xmlns:a16="http://schemas.microsoft.com/office/drawing/2014/main" id="{024DCEDF-3FFC-4C4A-9287-EC2C9F9E64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3D8973-0EE9-3F4C-A5D5-320D1A537B3E}"/>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166310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D7E82-348D-C64B-BEFC-0D41A50DE9ED}"/>
              </a:ext>
            </a:extLst>
          </p:cNvPr>
          <p:cNvSpPr>
            <a:spLocks noGrp="1"/>
          </p:cNvSpPr>
          <p:nvPr>
            <p:ph type="dt" sz="half" idx="10"/>
          </p:nvPr>
        </p:nvSpPr>
        <p:spPr/>
        <p:txBody>
          <a:bodyPr/>
          <a:lstStyle/>
          <a:p>
            <a:pPr>
              <a:defRPr/>
            </a:pPr>
            <a:endParaRPr lang="en-US" altLang="en-US" dirty="0"/>
          </a:p>
        </p:txBody>
      </p:sp>
      <p:sp>
        <p:nvSpPr>
          <p:cNvPr id="3" name="Footer Placeholder 2">
            <a:extLst>
              <a:ext uri="{FF2B5EF4-FFF2-40B4-BE49-F238E27FC236}">
                <a16:creationId xmlns:a16="http://schemas.microsoft.com/office/drawing/2014/main" id="{D760C327-572D-3148-952C-58179ABC9BA3}"/>
              </a:ext>
            </a:extLst>
          </p:cNvPr>
          <p:cNvSpPr>
            <a:spLocks noGrp="1"/>
          </p:cNvSpPr>
          <p:nvPr>
            <p:ph type="ftr" sz="quarter" idx="11"/>
          </p:nvPr>
        </p:nvSpPr>
        <p:spPr/>
        <p:txBody>
          <a:bodyPr/>
          <a:lstStyle/>
          <a:p>
            <a:pPr>
              <a:defRPr/>
            </a:pPr>
            <a:endParaRPr lang="en-US" altLang="en-US" dirty="0"/>
          </a:p>
        </p:txBody>
      </p:sp>
      <p:sp>
        <p:nvSpPr>
          <p:cNvPr id="4" name="Slide Number Placeholder 3">
            <a:extLst>
              <a:ext uri="{FF2B5EF4-FFF2-40B4-BE49-F238E27FC236}">
                <a16:creationId xmlns:a16="http://schemas.microsoft.com/office/drawing/2014/main" id="{51CFD0DB-CBCA-9242-A760-D7C08A0D1926}"/>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3021458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1" y="274639"/>
            <a:ext cx="10972801" cy="598572"/>
          </a:xfrm>
          <a:prstGeom prst="rect">
            <a:avLst/>
          </a:prstGeom>
        </p:spPr>
        <p:txBody>
          <a:bodyPr lIns="65022" tIns="65022" rIns="65022" bIns="65022"/>
          <a:lstStyle>
            <a:lvl1pPr algn="ctr" defTabSz="914367">
              <a:defRPr sz="3600" b="0" i="0">
                <a:solidFill>
                  <a:srgbClr val="003D6C"/>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lang="en-GB" dirty="0"/>
              <a:t>Click to edit Master title style</a:t>
            </a:r>
            <a:endParaRPr dirty="0"/>
          </a:p>
        </p:txBody>
      </p:sp>
      <p:sp>
        <p:nvSpPr>
          <p:cNvPr id="119" name="Shape 119"/>
          <p:cNvSpPr>
            <a:spLocks noGrp="1"/>
          </p:cNvSpPr>
          <p:nvPr>
            <p:ph type="sldNum" sz="quarter" idx="2"/>
          </p:nvPr>
        </p:nvSpPr>
        <p:spPr>
          <a:xfrm>
            <a:off x="11178619" y="6386694"/>
            <a:ext cx="403781" cy="304438"/>
          </a:xfrm>
          <a:prstGeom prst="rect">
            <a:avLst/>
          </a:prstGeom>
        </p:spPr>
        <p:txBody>
          <a:bodyPr lIns="65022" tIns="65022" rIns="65022" bIns="65022" anchor="ctr"/>
          <a:lstStyle>
            <a:lvl1pPr algn="r" defTabSz="914367">
              <a:defRPr sz="1125" b="0" i="0">
                <a:solidFill>
                  <a:srgbClr val="888888"/>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354539563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741669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14400" y="381000"/>
            <a:ext cx="10871200" cy="762000"/>
          </a:xfrm>
          <a:prstGeom prst="rect">
            <a:avLst/>
          </a:prstGeom>
        </p:spPr>
        <p:txBody>
          <a:bodyPr>
            <a:noAutofit/>
          </a:bodyPr>
          <a:lstStyle>
            <a:lvl1pPr>
              <a:defRPr sz="3600" b="0" i="0">
                <a:solidFill>
                  <a:srgbClr val="0261A8"/>
                </a:solidFill>
                <a:latin typeface="Franklin Gothic Book" panose="020B0503020102020204" pitchFamily="34" charset="0"/>
              </a:defRPr>
            </a:lvl1pPr>
          </a:lstStyle>
          <a:p>
            <a:r>
              <a:rPr lang="pt-BR" dirty="0"/>
              <a:t>editar o estilo do título mestre</a:t>
            </a:r>
          </a:p>
        </p:txBody>
      </p:sp>
    </p:spTree>
    <p:extLst>
      <p:ext uri="{BB962C8B-B14F-4D97-AF65-F5344CB8AC3E}">
        <p14:creationId xmlns:p14="http://schemas.microsoft.com/office/powerpoint/2010/main" val="215107615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25477" y="298454"/>
            <a:ext cx="10972801" cy="1143001"/>
          </a:xfrm>
          <a:prstGeom prst="rect">
            <a:avLst/>
          </a:prstGeom>
        </p:spPr>
        <p:txBody>
          <a:bodyPr lIns="65022" tIns="65022" rIns="65022" bIns="65022">
            <a:normAutofit/>
          </a:bodyPr>
          <a:lstStyle>
            <a:lvl1pPr defTabSz="685775">
              <a:defRPr sz="4000" b="0" i="0">
                <a:solidFill>
                  <a:schemeClr val="accent1">
                    <a:lumMod val="75000"/>
                  </a:schemeClr>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Tree>
    <p:extLst>
      <p:ext uri="{BB962C8B-B14F-4D97-AF65-F5344CB8AC3E}">
        <p14:creationId xmlns:p14="http://schemas.microsoft.com/office/powerpoint/2010/main" val="107393805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495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0" y="221957"/>
            <a:ext cx="10972801" cy="754285"/>
          </a:xfrm>
          <a:prstGeom prst="rect">
            <a:avLst/>
          </a:prstGeom>
        </p:spPr>
        <p:txBody>
          <a:bodyPr lIns="65022" tIns="65022" rIns="65022" bIns="65022">
            <a:normAutofit/>
          </a:bodyPr>
          <a:lstStyle>
            <a:lvl1pPr defTabSz="914367">
              <a:defRPr sz="3600" b="0" i="0">
                <a:solidFill>
                  <a:srgbClr val="0261A8"/>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lang="en-GB" dirty="0"/>
              <a:t>Click to edit Master title style</a:t>
            </a:r>
            <a:endParaRPr dirty="0"/>
          </a:p>
        </p:txBody>
      </p:sp>
    </p:spTree>
    <p:extLst>
      <p:ext uri="{BB962C8B-B14F-4D97-AF65-F5344CB8AC3E}">
        <p14:creationId xmlns:p14="http://schemas.microsoft.com/office/powerpoint/2010/main" val="171825517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25476" y="298452"/>
            <a:ext cx="10972801" cy="1143001"/>
          </a:xfrm>
          <a:prstGeom prst="rect">
            <a:avLst/>
          </a:prstGeom>
        </p:spPr>
        <p:txBody>
          <a:bodyPr lIns="65022" tIns="65022" rIns="65022" bIns="65022">
            <a:normAutofit/>
          </a:bodyPr>
          <a:lstStyle>
            <a:lvl1pPr defTabSz="914367">
              <a:defRPr sz="3797" b="0" i="0">
                <a:solidFill>
                  <a:schemeClr val="accent1">
                    <a:lumMod val="75000"/>
                  </a:schemeClr>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lang="en-GB" dirty="0"/>
              <a:t>Click to edit Master title style</a:t>
            </a:r>
            <a:endParaRPr dirty="0"/>
          </a:p>
        </p:txBody>
      </p:sp>
      <p:pic>
        <p:nvPicPr>
          <p:cNvPr id="1026" name="Picture 2" descr="mage result for GEO group on Earth Observations"/>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257175" y="6396305"/>
            <a:ext cx="193482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167070534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0" y="221957"/>
            <a:ext cx="10972801" cy="754285"/>
          </a:xfrm>
          <a:prstGeom prst="rect">
            <a:avLst/>
          </a:prstGeom>
        </p:spPr>
        <p:txBody>
          <a:bodyPr lIns="65022" tIns="65022" rIns="65022" bIns="65022">
            <a:normAutofit/>
          </a:bodyPr>
          <a:lstStyle>
            <a:lvl1pPr defTabSz="914367">
              <a:defRPr sz="3797" b="0" i="0">
                <a:solidFill>
                  <a:srgbClr val="003D6C"/>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lang="en-GB" dirty="0"/>
              <a:t>Click to edit Master title style</a:t>
            </a:r>
            <a:endParaRPr dirty="0"/>
          </a:p>
        </p:txBody>
      </p:sp>
      <p:pic>
        <p:nvPicPr>
          <p:cNvPr id="1026" name="Picture 2" descr="mage result for GEO group on Earth Observations"/>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257175" y="6396305"/>
            <a:ext cx="193482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
        <p:nvSpPr>
          <p:cNvPr id="4" name="Espaço Reservado para Texto 3">
            <a:extLst>
              <a:ext uri="{FF2B5EF4-FFF2-40B4-BE49-F238E27FC236}">
                <a16:creationId xmlns:a16="http://schemas.microsoft.com/office/drawing/2014/main" id="{3C21D41F-14F2-B249-80A6-3AB632E4B98C}"/>
              </a:ext>
            </a:extLst>
          </p:cNvPr>
          <p:cNvSpPr>
            <a:spLocks noGrp="1"/>
          </p:cNvSpPr>
          <p:nvPr>
            <p:ph type="body" sz="quarter" idx="10"/>
          </p:nvPr>
        </p:nvSpPr>
        <p:spPr>
          <a:xfrm>
            <a:off x="820987" y="1295387"/>
            <a:ext cx="6904211" cy="1148408"/>
          </a:xfrm>
          <a:prstGeom prst="rect">
            <a:avLst/>
          </a:prstGeom>
        </p:spPr>
        <p:txBody>
          <a:bodyPr/>
          <a:lstStyle>
            <a:lvl1pPr>
              <a:defRPr sz="2400" b="0" i="0">
                <a:solidFill>
                  <a:srgbClr val="0261A8"/>
                </a:solidFill>
                <a:latin typeface="Franklin Gothic Book" panose="020B0503020102020204" pitchFamily="34" charset="0"/>
              </a:defRPr>
            </a:lvl1pPr>
            <a:lvl2pPr>
              <a:defRPr sz="2400" b="0" i="0">
                <a:solidFill>
                  <a:srgbClr val="0261A8"/>
                </a:solidFill>
                <a:latin typeface="Franklin Gothic Book" panose="020B0503020102020204" pitchFamily="34" charset="0"/>
              </a:defRPr>
            </a:lvl2pPr>
            <a:lvl3pPr>
              <a:defRPr sz="2400" b="0" i="0">
                <a:solidFill>
                  <a:srgbClr val="0261A8"/>
                </a:solidFill>
                <a:latin typeface="Franklin Gothic Book" panose="020B0503020102020204" pitchFamily="34" charset="0"/>
              </a:defRPr>
            </a:lvl3pPr>
            <a:lvl4pPr>
              <a:defRPr sz="2400" b="0" i="0">
                <a:solidFill>
                  <a:srgbClr val="0261A8"/>
                </a:solidFill>
                <a:latin typeface="Franklin Gothic Book" panose="020B0503020102020204" pitchFamily="34" charset="0"/>
              </a:defRPr>
            </a:lvl4pPr>
            <a:lvl5pPr>
              <a:defRPr sz="2400" b="0" i="0">
                <a:solidFill>
                  <a:srgbClr val="0261A8"/>
                </a:solidFill>
                <a:latin typeface="Franklin Gothic Book" panose="020B05030201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pt-BR" dirty="0"/>
          </a:p>
        </p:txBody>
      </p:sp>
    </p:spTree>
    <p:extLst>
      <p:ext uri="{BB962C8B-B14F-4D97-AF65-F5344CB8AC3E}">
        <p14:creationId xmlns:p14="http://schemas.microsoft.com/office/powerpoint/2010/main" val="40919179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hasCustomPrompt="1"/>
          </p:nvPr>
        </p:nvSpPr>
        <p:spPr>
          <a:xfrm>
            <a:off x="1190626" y="2268142"/>
            <a:ext cx="9810751" cy="2321719"/>
          </a:xfrm>
          <a:prstGeom prst="rect">
            <a:avLst/>
          </a:prstGeom>
        </p:spPr>
        <p:txBody>
          <a:bodyPr>
            <a:normAutofit/>
          </a:bodyPr>
          <a:lstStyle>
            <a:lvl1pPr>
              <a:defRPr sz="4800" b="0" i="0">
                <a:solidFill>
                  <a:srgbClr val="004375"/>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a:lstStyle>
          <a:p>
            <a:r>
              <a:rPr dirty="0"/>
              <a:t>Title Text</a:t>
            </a:r>
          </a:p>
        </p:txBody>
      </p:sp>
      <p:sp>
        <p:nvSpPr>
          <p:cNvPr id="31" name="Shape 31"/>
          <p:cNvSpPr>
            <a:spLocks noGrp="1"/>
          </p:cNvSpPr>
          <p:nvPr>
            <p:ph type="sldNum" sz="quarter" idx="2"/>
          </p:nvPr>
        </p:nvSpPr>
        <p:spPr>
          <a:prstGeom prst="rect">
            <a:avLst/>
          </a:prstGeom>
        </p:spPr>
        <p:txBody>
          <a:bodyPr/>
          <a:lstStyle>
            <a:lvl1pPr>
              <a:defRPr b="0" i="0">
                <a:latin typeface="Franklin Gothic Book" panose="020B05030201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45391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25476" y="298452"/>
            <a:ext cx="10972801" cy="1143001"/>
          </a:xfrm>
          <a:prstGeom prst="rect">
            <a:avLst/>
          </a:prstGeom>
        </p:spPr>
        <p:txBody>
          <a:bodyPr lIns="65022" tIns="65022" rIns="65022" bIns="65022">
            <a:normAutofit/>
          </a:bodyPr>
          <a:lstStyle>
            <a:lvl1pPr defTabSz="914367">
              <a:defRPr sz="4000" b="0" i="0">
                <a:solidFill>
                  <a:schemeClr val="accent1">
                    <a:lumMod val="75000"/>
                  </a:schemeClr>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Tree>
    <p:extLst>
      <p:ext uri="{BB962C8B-B14F-4D97-AF65-F5344CB8AC3E}">
        <p14:creationId xmlns:p14="http://schemas.microsoft.com/office/powerpoint/2010/main" val="230156235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sz="3600" b="0" i="0">
                <a:latin typeface="Franklin Gothic Medium" panose="020B0603020102020204" pitchFamily="34" charset="0"/>
              </a:defRPr>
            </a:lvl1pPr>
          </a:lstStyle>
          <a:p>
            <a:endParaRPr lang="pt-BR" dirty="0"/>
          </a:p>
        </p:txBody>
      </p:sp>
    </p:spTree>
    <p:extLst>
      <p:ext uri="{BB962C8B-B14F-4D97-AF65-F5344CB8AC3E}">
        <p14:creationId xmlns:p14="http://schemas.microsoft.com/office/powerpoint/2010/main" val="1479203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B42186-CF15-E54A-944E-BCA40D42B013}"/>
              </a:ext>
            </a:extLst>
          </p:cNvPr>
          <p:cNvSpPr>
            <a:spLocks noGrp="1" noChangeArrowheads="1"/>
          </p:cNvSpPr>
          <p:nvPr>
            <p:ph type="dt" sz="half" idx="10"/>
          </p:nvPr>
        </p:nvSpPr>
        <p:spPr>
          <a:ln/>
        </p:spPr>
        <p:txBody>
          <a:bodyPr/>
          <a:lstStyle>
            <a:lvl1pPr>
              <a:defRPr b="0" i="0">
                <a:latin typeface="Franklin Gothic Book" panose="020B0503020102020204" pitchFamily="34" charset="0"/>
              </a:defRPr>
            </a:lvl1pPr>
          </a:lstStyle>
          <a:p>
            <a:pPr>
              <a:defRPr/>
            </a:pPr>
            <a:endParaRPr lang="en-US" altLang="en-US" dirty="0"/>
          </a:p>
        </p:txBody>
      </p:sp>
      <p:sp>
        <p:nvSpPr>
          <p:cNvPr id="3" name="Rectangle 5">
            <a:extLst>
              <a:ext uri="{FF2B5EF4-FFF2-40B4-BE49-F238E27FC236}">
                <a16:creationId xmlns:a16="http://schemas.microsoft.com/office/drawing/2014/main" id="{FF6013FC-3223-4C47-8054-F404DC7F06E3}"/>
              </a:ext>
            </a:extLst>
          </p:cNvPr>
          <p:cNvSpPr>
            <a:spLocks noGrp="1" noChangeArrowheads="1"/>
          </p:cNvSpPr>
          <p:nvPr>
            <p:ph type="ftr" sz="quarter" idx="11"/>
          </p:nvPr>
        </p:nvSpPr>
        <p:spPr>
          <a:ln/>
        </p:spPr>
        <p:txBody>
          <a:bodyPr/>
          <a:lstStyle>
            <a:lvl1pPr>
              <a:defRPr b="0" i="0">
                <a:latin typeface="Franklin Gothic Medium" panose="020B0603020102020204" pitchFamily="34" charset="0"/>
              </a:defRPr>
            </a:lvl1pPr>
          </a:lstStyle>
          <a:p>
            <a:pPr>
              <a:defRPr/>
            </a:pPr>
            <a:endParaRPr lang="en-US" altLang="en-US" dirty="0"/>
          </a:p>
        </p:txBody>
      </p:sp>
    </p:spTree>
    <p:extLst>
      <p:ext uri="{BB962C8B-B14F-4D97-AF65-F5344CB8AC3E}">
        <p14:creationId xmlns:p14="http://schemas.microsoft.com/office/powerpoint/2010/main" val="209451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14400" y="381000"/>
            <a:ext cx="10871200" cy="762000"/>
          </a:xfrm>
          <a:prstGeom prst="rect">
            <a:avLst/>
          </a:prstGeom>
        </p:spPr>
        <p:txBody>
          <a:bodyPr/>
          <a:lstStyle>
            <a:lvl1pPr>
              <a:defRPr sz="4000" b="0" i="0">
                <a:solidFill>
                  <a:srgbClr val="0261A8"/>
                </a:solidFill>
                <a:latin typeface="Franklin Gothic Medium" panose="020B0603020102020204" pitchFamily="34" charset="0"/>
              </a:defRPr>
            </a:lvl1pPr>
          </a:lstStyle>
          <a:p>
            <a:r>
              <a:rPr lang="pt-BR" dirty="0"/>
              <a:t>Clique para editar o título Mestre</a:t>
            </a:r>
          </a:p>
        </p:txBody>
      </p:sp>
    </p:spTree>
    <p:extLst>
      <p:ext uri="{BB962C8B-B14F-4D97-AF65-F5344CB8AC3E}">
        <p14:creationId xmlns:p14="http://schemas.microsoft.com/office/powerpoint/2010/main" val="380053536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25476" y="298452"/>
            <a:ext cx="10972801" cy="1143001"/>
          </a:xfrm>
          <a:prstGeom prst="rect">
            <a:avLst/>
          </a:prstGeom>
        </p:spPr>
        <p:txBody>
          <a:bodyPr lIns="65022" tIns="65022" rIns="65022" bIns="65022">
            <a:normAutofit/>
          </a:bodyPr>
          <a:lstStyle>
            <a:lvl1pPr defTabSz="914367">
              <a:defRPr sz="3797" b="0" i="0">
                <a:solidFill>
                  <a:schemeClr val="accent1">
                    <a:lumMod val="75000"/>
                  </a:schemeClr>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257175" y="6396305"/>
            <a:ext cx="193482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156805193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09604" y="221959"/>
            <a:ext cx="10972801" cy="754285"/>
          </a:xfrm>
          <a:prstGeom prst="rect">
            <a:avLst/>
          </a:prstGeom>
        </p:spPr>
        <p:txBody>
          <a:bodyPr lIns="65022" tIns="65022" rIns="65022" bIns="65022">
            <a:normAutofit/>
          </a:bodyPr>
          <a:lstStyle>
            <a:lvl1pPr defTabSz="685758">
              <a:defRPr sz="2848" b="0" i="0">
                <a:solidFill>
                  <a:srgbClr val="003D6C"/>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748096" y="6454056"/>
            <a:ext cx="1443905" cy="346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r" defTabSz="308055" fontAlgn="auto" hangingPunct="0">
              <a:spcBef>
                <a:spcPts val="0"/>
              </a:spcBef>
              <a:spcAft>
                <a:spcPts val="0"/>
              </a:spcAft>
            </a:pPr>
            <a:r>
              <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308055" fontAlgn="auto" hangingPunct="0">
              <a:spcBef>
                <a:spcPts val="0"/>
              </a:spcBef>
              <a:spcAft>
                <a:spcPts val="0"/>
              </a:spcAft>
            </a:pPr>
            <a:r>
              <a:rPr lang="en-US" sz="949"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
        <p:nvSpPr>
          <p:cNvPr id="4" name="Espaço Reservado para Texto 3">
            <a:extLst>
              <a:ext uri="{FF2B5EF4-FFF2-40B4-BE49-F238E27FC236}">
                <a16:creationId xmlns:a16="http://schemas.microsoft.com/office/drawing/2014/main" id="{3C21D41F-14F2-B249-80A6-3AB632E4B98C}"/>
              </a:ext>
            </a:extLst>
          </p:cNvPr>
          <p:cNvSpPr>
            <a:spLocks noGrp="1"/>
          </p:cNvSpPr>
          <p:nvPr>
            <p:ph type="body" sz="quarter" idx="10" hasCustomPrompt="1"/>
          </p:nvPr>
        </p:nvSpPr>
        <p:spPr>
          <a:xfrm>
            <a:off x="820988" y="1295387"/>
            <a:ext cx="6904211" cy="1148408"/>
          </a:xfrm>
          <a:prstGeom prst="rect">
            <a:avLst/>
          </a:prstGeom>
        </p:spPr>
        <p:txBody>
          <a:bodyPr/>
          <a:lstStyle>
            <a:lvl1pPr>
              <a:defRPr sz="1800" b="0" i="0">
                <a:solidFill>
                  <a:srgbClr val="0261A8"/>
                </a:solidFill>
                <a:latin typeface="Franklin Gothic Book" panose="020B0503020102020204" pitchFamily="34" charset="0"/>
              </a:defRPr>
            </a:lvl1pPr>
            <a:lvl2pPr>
              <a:defRPr sz="1800" b="0" i="0">
                <a:solidFill>
                  <a:srgbClr val="0261A8"/>
                </a:solidFill>
                <a:latin typeface="Franklin Gothic Book" panose="020B0503020102020204" pitchFamily="34" charset="0"/>
              </a:defRPr>
            </a:lvl2pPr>
            <a:lvl3pPr>
              <a:defRPr sz="1800" b="0" i="0">
                <a:solidFill>
                  <a:srgbClr val="0261A8"/>
                </a:solidFill>
                <a:latin typeface="Franklin Gothic Book" panose="020B0503020102020204" pitchFamily="34" charset="0"/>
              </a:defRPr>
            </a:lvl3pPr>
            <a:lvl4pPr>
              <a:defRPr sz="1800" b="0" i="0">
                <a:solidFill>
                  <a:srgbClr val="0261A8"/>
                </a:solidFill>
                <a:latin typeface="Franklin Gothic Book" panose="020B0503020102020204" pitchFamily="34" charset="0"/>
              </a:defRPr>
            </a:lvl4pPr>
            <a:lvl5pPr>
              <a:defRPr sz="1800" b="0" i="0">
                <a:solidFill>
                  <a:srgbClr val="0261A8"/>
                </a:solidFill>
                <a:latin typeface="Franklin Gothic Book" panose="020B0503020102020204" pitchFamily="34"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975705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4" descr="GEO - Group on Earth Observations">
            <a:extLst>
              <a:ext uri="{FF2B5EF4-FFF2-40B4-BE49-F238E27FC236}">
                <a16:creationId xmlns:a16="http://schemas.microsoft.com/office/drawing/2014/main" id="{6C33E725-12C3-9340-9062-038793F6CBBD}"/>
              </a:ext>
            </a:extLst>
          </p:cNvPr>
          <p:cNvPicPr>
            <a:picLocks noChangeAspect="1" noChangeArrowheads="1"/>
          </p:cNvPicPr>
          <p:nvPr userDrawn="1"/>
        </p:nvPicPr>
        <p:blipFill>
          <a:blip r:embed="rId13" cstate="screen">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 y="6237311"/>
            <a:ext cx="1740549" cy="60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7975"/>
      </p:ext>
    </p:extLst>
  </p:cSld>
  <p:clrMap bg1="lt1" tx1="dk1" bg2="lt2" tx2="dk2" accent1="accent1" accent2="accent2" accent3="accent3" accent4="accent4" accent5="accent5" accent6="accent6" hlink="hlink" folHlink="folHlink"/>
  <p:sldLayoutIdLst>
    <p:sldLayoutId id="2147483680" r:id="rId1"/>
    <p:sldLayoutId id="2147484031" r:id="rId2"/>
    <p:sldLayoutId id="2147484035" r:id="rId3"/>
    <p:sldLayoutId id="2147483822" r:id="rId4"/>
    <p:sldLayoutId id="2147484037" r:id="rId5"/>
    <p:sldLayoutId id="2147484039" r:id="rId6"/>
    <p:sldLayoutId id="2147484040" r:id="rId7"/>
    <p:sldLayoutId id="2147484004" r:id="rId8"/>
    <p:sldLayoutId id="2147484078" r:id="rId9"/>
    <p:sldLayoutId id="2147484092" r:id="rId10"/>
    <p:sldLayoutId id="2147484093" r:id="rId11"/>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10AFB9-2ED0-3B49-9C23-BF086D7E479F}"/>
              </a:ext>
            </a:extLst>
          </p:cNvPr>
          <p:cNvSpPr>
            <a:spLocks noGrp="1"/>
          </p:cNvSpPr>
          <p:nvPr>
            <p:ph type="title"/>
          </p:nvPr>
        </p:nvSpPr>
        <p:spPr>
          <a:xfrm>
            <a:off x="838200" y="304167"/>
            <a:ext cx="10515600" cy="86839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2D2217B0-0D5E-CF4A-B933-DBC2FB50820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Franklin Gothic Book" panose="020B0503020102020204" pitchFamily="34" charset="0"/>
              </a:defRPr>
            </a:lvl1pPr>
          </a:lstStyle>
          <a:p>
            <a:fld id="{21254DF5-5E35-7E45-AE94-287447B828FC}" type="datetimeFigureOut">
              <a:rPr lang="en-US" smtClean="0"/>
              <a:pPr/>
              <a:t>9/28/21</a:t>
            </a:fld>
            <a:endParaRPr lang="en-US" dirty="0"/>
          </a:p>
        </p:txBody>
      </p:sp>
      <p:sp>
        <p:nvSpPr>
          <p:cNvPr id="5" name="Footer Placeholder 4">
            <a:extLst>
              <a:ext uri="{FF2B5EF4-FFF2-40B4-BE49-F238E27FC236}">
                <a16:creationId xmlns:a16="http://schemas.microsoft.com/office/drawing/2014/main" id="{9C561041-D255-BF4F-A34E-98F27A4C6F2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Franklin Gothic Book" panose="020B0503020102020204" pitchFamily="34" charset="0"/>
              </a:defRPr>
            </a:lvl1pPr>
          </a:lstStyle>
          <a:p>
            <a:endParaRPr lang="en-US" dirty="0"/>
          </a:p>
        </p:txBody>
      </p:sp>
      <p:sp>
        <p:nvSpPr>
          <p:cNvPr id="6" name="Slide Number Placeholder 5">
            <a:extLst>
              <a:ext uri="{FF2B5EF4-FFF2-40B4-BE49-F238E27FC236}">
                <a16:creationId xmlns:a16="http://schemas.microsoft.com/office/drawing/2014/main" id="{05B1D277-2677-0943-8A9B-35B0490237B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Franklin Gothic Book" panose="020B0503020102020204" pitchFamily="34" charset="0"/>
              </a:defRPr>
            </a:lvl1pPr>
          </a:lstStyle>
          <a:p>
            <a:fld id="{67E3B875-91A9-7D47-AC8B-65F6CFFB24FB}" type="slidenum">
              <a:rPr lang="en-US" smtClean="0"/>
              <a:pPr/>
              <a:t>‹#›</a:t>
            </a:fld>
            <a:endParaRPr lang="en-US" dirty="0"/>
          </a:p>
        </p:txBody>
      </p:sp>
    </p:spTree>
    <p:extLst>
      <p:ext uri="{BB962C8B-B14F-4D97-AF65-F5344CB8AC3E}">
        <p14:creationId xmlns:p14="http://schemas.microsoft.com/office/powerpoint/2010/main" val="686265269"/>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Lst>
  <p:txStyles>
    <p:titleStyle>
      <a:lvl1pPr algn="ctr" defTabSz="685800" rtl="0" eaLnBrk="1" latinLnBrk="0" hangingPunct="1">
        <a:lnSpc>
          <a:spcPct val="90000"/>
        </a:lnSpc>
        <a:spcBef>
          <a:spcPct val="0"/>
        </a:spcBef>
        <a:buNone/>
        <a:defRPr sz="3600" b="0" i="0" kern="1200">
          <a:solidFill>
            <a:srgbClr val="003D6C"/>
          </a:solidFill>
          <a:latin typeface="Franklin Gothic Book" panose="020B05030201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5.jpe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10.xml"/><Relationship Id="rId5" Type="http://schemas.openxmlformats.org/officeDocument/2006/relationships/image" Target="../media/image43.tiff"/><Relationship Id="rId4" Type="http://schemas.openxmlformats.org/officeDocument/2006/relationships/image" Target="../media/image42.tiff"/></Relationships>
</file>

<file path=ppt/slides/_rels/slide17.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44.jpe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7.tiff"/><Relationship Id="rId5" Type="http://schemas.openxmlformats.org/officeDocument/2006/relationships/image" Target="../media/image46.png"/><Relationship Id="rId10" Type="http://schemas.openxmlformats.org/officeDocument/2006/relationships/image" Target="../media/image43.tiff"/><Relationship Id="rId4" Type="http://schemas.openxmlformats.org/officeDocument/2006/relationships/image" Target="../media/image45.tiff"/><Relationship Id="rId9" Type="http://schemas.openxmlformats.org/officeDocument/2006/relationships/image" Target="../media/image42.tiff"/></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1.tiff"/><Relationship Id="rId5" Type="http://schemas.openxmlformats.org/officeDocument/2006/relationships/image" Target="../media/image50.png"/><Relationship Id="rId4" Type="http://schemas.openxmlformats.org/officeDocument/2006/relationships/image" Target="../media/image49.tiff"/></Relationships>
</file>

<file path=ppt/slides/_rels/slide1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4.xml"/><Relationship Id="rId4" Type="http://schemas.openxmlformats.org/officeDocument/2006/relationships/image" Target="../media/image73.tiff"/></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8.png"/><Relationship Id="rId5" Type="http://schemas.microsoft.com/office/2007/relationships/hdphoto" Target="../media/hdphoto3.wdp"/><Relationship Id="rId4" Type="http://schemas.openxmlformats.org/officeDocument/2006/relationships/image" Target="../media/image77.png"/><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tiff"/><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8.jpeg"/><Relationship Id="rId4" Type="http://schemas.openxmlformats.org/officeDocument/2006/relationships/image" Target="../media/image87.jpeg"/></Relationships>
</file>

<file path=ppt/slides/_rels/slide36.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png"/><Relationship Id="rId1" Type="http://schemas.openxmlformats.org/officeDocument/2006/relationships/slideLayout" Target="../slideLayouts/slideLayout5.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tiff"/><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7.tiff"/><Relationship Id="rId5" Type="http://schemas.openxmlformats.org/officeDocument/2006/relationships/image" Target="../media/image46.png"/><Relationship Id="rId4" Type="http://schemas.openxmlformats.org/officeDocument/2006/relationships/image" Target="../media/image45.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png"/><Relationship Id="rId10" Type="http://schemas.openxmlformats.org/officeDocument/2006/relationships/image" Target="../media/image1.png"/><Relationship Id="rId4" Type="http://schemas.openxmlformats.org/officeDocument/2006/relationships/image" Target="../media/image17.jpeg"/><Relationship Id="rId9"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Earth Observation Policies - What is the Way Forward - Geospatial World">
            <a:extLst>
              <a:ext uri="{FF2B5EF4-FFF2-40B4-BE49-F238E27FC236}">
                <a16:creationId xmlns:a16="http://schemas.microsoft.com/office/drawing/2014/main" id="{71447236-58D3-064E-8EE7-BABFA65B28F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38">
            <a:extLst>
              <a:ext uri="{FF2B5EF4-FFF2-40B4-BE49-F238E27FC236}">
                <a16:creationId xmlns:a16="http://schemas.microsoft.com/office/drawing/2014/main" id="{7BE99FC5-02EF-A247-B210-9AD9C58DF686}"/>
              </a:ext>
            </a:extLst>
          </p:cNvPr>
          <p:cNvSpPr/>
          <p:nvPr/>
        </p:nvSpPr>
        <p:spPr>
          <a:xfrm>
            <a:off x="1271464" y="5445224"/>
            <a:ext cx="9144001" cy="1077216"/>
          </a:xfrm>
          <a:prstGeom prst="rect">
            <a:avLst/>
          </a:prstGeom>
          <a:ln w="12700">
            <a:miter lim="400000"/>
          </a:ln>
          <a:extLst>
            <a:ext uri="{C572A759-6A51-4108-AA02-DFA0A04FC94B}">
              <ma14:wrappingTextBoxFlag xmlns="" xmlns:ma14="http://schemas.microsoft.com/office/mac/drawingml/2011/main" val="1"/>
            </a:ext>
          </a:extLst>
        </p:spPr>
        <p:txBody>
          <a:bodyPr lIns="45719" tIns="45719" rIns="45719" bIns="45719">
            <a:spAutoFit/>
          </a:bodyPr>
          <a:lstStyle/>
          <a:p>
            <a:pPr defTabSz="914367" fontAlgn="auto" hangingPunct="0">
              <a:spcBef>
                <a:spcPts val="0"/>
              </a:spcBef>
              <a:spcAft>
                <a:spcPts val="0"/>
              </a:spcAft>
              <a:defRPr sz="5900" b="1">
                <a:solidFill>
                  <a:srgbClr val="0365C0">
                    <a:hueOff val="273562"/>
                    <a:satOff val="2937"/>
                    <a:lumOff val="-22233"/>
                  </a:srgbClr>
                </a:solidFill>
                <a:latin typeface="Arial"/>
                <a:ea typeface="Arial"/>
                <a:cs typeface="Arial"/>
                <a:sym typeface="Arial"/>
              </a:defRPr>
            </a:pPr>
            <a:r>
              <a:rPr lang="en-US" sz="3200" b="0" u="none" kern="0" dirty="0">
                <a:solidFill>
                  <a:schemeClr val="bg1">
                    <a:lumMod val="95000"/>
                  </a:schemeClr>
                </a:solidFill>
                <a:latin typeface="Franklin Gothic Book" panose="020B0503020102020204" pitchFamily="34" charset="0"/>
                <a:ea typeface="Roboto" panose="02000000000000000000" pitchFamily="2" charset="0"/>
                <a:cs typeface="Arial"/>
                <a:sym typeface="Arial"/>
              </a:rPr>
              <a:t>Gilberto </a:t>
            </a:r>
            <a:r>
              <a:rPr lang="en-US" sz="3200" b="0" u="none" kern="0" dirty="0" err="1">
                <a:solidFill>
                  <a:schemeClr val="bg1">
                    <a:lumMod val="95000"/>
                  </a:schemeClr>
                </a:solidFill>
                <a:latin typeface="Franklin Gothic Book" panose="020B0503020102020204" pitchFamily="34" charset="0"/>
                <a:ea typeface="Roboto" panose="02000000000000000000" pitchFamily="2" charset="0"/>
                <a:cs typeface="Arial"/>
                <a:sym typeface="Arial"/>
              </a:rPr>
              <a:t>Câmara</a:t>
            </a:r>
            <a:endParaRPr lang="en-US" sz="3200" b="0" u="none" kern="0" dirty="0">
              <a:solidFill>
                <a:schemeClr val="bg1">
                  <a:lumMod val="95000"/>
                </a:schemeClr>
              </a:solidFill>
              <a:latin typeface="Franklin Gothic Book" panose="020B0503020102020204" pitchFamily="34" charset="0"/>
              <a:ea typeface="Roboto" panose="02000000000000000000" pitchFamily="2" charset="0"/>
              <a:cs typeface="Arial"/>
              <a:sym typeface="Arial"/>
            </a:endParaRPr>
          </a:p>
          <a:p>
            <a:pPr defTabSz="914367" fontAlgn="auto" hangingPunct="0">
              <a:spcBef>
                <a:spcPts val="0"/>
              </a:spcBef>
              <a:spcAft>
                <a:spcPts val="0"/>
              </a:spcAft>
              <a:defRPr sz="5900" b="1">
                <a:solidFill>
                  <a:srgbClr val="0365C0">
                    <a:hueOff val="273562"/>
                    <a:satOff val="2937"/>
                    <a:lumOff val="-22233"/>
                  </a:srgbClr>
                </a:solidFill>
                <a:latin typeface="Arial"/>
                <a:ea typeface="Arial"/>
                <a:cs typeface="Arial"/>
                <a:sym typeface="Arial"/>
              </a:defRPr>
            </a:pPr>
            <a:r>
              <a:rPr lang="en-US" sz="3200" b="0" u="none" kern="0" dirty="0">
                <a:solidFill>
                  <a:schemeClr val="bg1">
                    <a:lumMod val="95000"/>
                  </a:schemeClr>
                </a:solidFill>
                <a:latin typeface="Franklin Gothic Book" panose="020B0503020102020204" pitchFamily="34" charset="0"/>
                <a:ea typeface="Roboto" panose="02000000000000000000" pitchFamily="2" charset="0"/>
                <a:cs typeface="Arial"/>
                <a:sym typeface="Arial"/>
              </a:rPr>
              <a:t>GEO Secretariat Director</a:t>
            </a:r>
          </a:p>
        </p:txBody>
      </p:sp>
      <p:sp>
        <p:nvSpPr>
          <p:cNvPr id="5" name="Shape 138">
            <a:extLst>
              <a:ext uri="{FF2B5EF4-FFF2-40B4-BE49-F238E27FC236}">
                <a16:creationId xmlns:a16="http://schemas.microsoft.com/office/drawing/2014/main" id="{6C07A23B-B59D-3C44-AB81-733970FFE753}"/>
              </a:ext>
            </a:extLst>
          </p:cNvPr>
          <p:cNvSpPr/>
          <p:nvPr/>
        </p:nvSpPr>
        <p:spPr>
          <a:xfrm>
            <a:off x="1953559" y="332656"/>
            <a:ext cx="8305800" cy="1384993"/>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defTabSz="914367" fontAlgn="auto" hangingPunct="0">
              <a:spcBef>
                <a:spcPts val="0"/>
              </a:spcBef>
              <a:spcAft>
                <a:spcPts val="0"/>
              </a:spcAft>
              <a:defRPr sz="5900" b="1">
                <a:solidFill>
                  <a:srgbClr val="0365C0">
                    <a:hueOff val="273562"/>
                    <a:satOff val="2937"/>
                    <a:lumOff val="-22233"/>
                  </a:srgbClr>
                </a:solidFill>
                <a:latin typeface="Arial"/>
                <a:ea typeface="Arial"/>
                <a:cs typeface="Arial"/>
                <a:sym typeface="Arial"/>
              </a:defRPr>
            </a:pPr>
            <a:r>
              <a:rPr lang="en-US" sz="4200" b="0" u="none" kern="0" dirty="0">
                <a:solidFill>
                  <a:schemeClr val="accent3">
                    <a:lumMod val="40000"/>
                    <a:lumOff val="60000"/>
                  </a:schemeClr>
                </a:solidFill>
                <a:latin typeface="Franklin Gothic Medium" panose="020B0603020102020204" pitchFamily="34" charset="0"/>
                <a:ea typeface="Roboto" panose="02000000000000000000" pitchFamily="2" charset="0"/>
                <a:cs typeface="Arial"/>
                <a:sym typeface="Arial"/>
              </a:rPr>
              <a:t>Earth observation data analysis in the age of big data</a:t>
            </a:r>
          </a:p>
        </p:txBody>
      </p:sp>
      <p:pic>
        <p:nvPicPr>
          <p:cNvPr id="7" name="Picture 2" descr="mage result for GEO group on Earth Observations">
            <a:extLst>
              <a:ext uri="{FF2B5EF4-FFF2-40B4-BE49-F238E27FC236}">
                <a16:creationId xmlns:a16="http://schemas.microsoft.com/office/drawing/2014/main" id="{9F7D4B94-D8F2-384E-8948-29CCDBA5B0E5}"/>
              </a:ext>
            </a:extLst>
          </p:cNvPr>
          <p:cNvPicPr>
            <a:picLocks noChangeAspect="1" noChangeArrowheads="1"/>
          </p:cNvPicPr>
          <p:nvPr/>
        </p:nvPicPr>
        <p:blipFill>
          <a:blip r:embed="rId4" cstate="screen">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sp>
        <p:nvSpPr>
          <p:cNvPr id="8" name="Text Box 2">
            <a:extLst>
              <a:ext uri="{FF2B5EF4-FFF2-40B4-BE49-F238E27FC236}">
                <a16:creationId xmlns:a16="http://schemas.microsoft.com/office/drawing/2014/main" id="{1894F74D-8384-C746-B55F-54464B521824}"/>
              </a:ext>
            </a:extLst>
          </p:cNvPr>
          <p:cNvSpPr txBox="1">
            <a:spLocks noChangeArrowheads="1"/>
          </p:cNvSpPr>
          <p:nvPr/>
        </p:nvSpPr>
        <p:spPr bwMode="auto">
          <a:xfrm>
            <a:off x="10920536" y="6555945"/>
            <a:ext cx="1243624" cy="292949"/>
          </a:xfrm>
          <a:prstGeom prst="rect">
            <a:avLst/>
          </a:prstGeom>
          <a:solidFill>
            <a:srgbClr val="E8F0FF">
              <a:alpha val="36078"/>
            </a:srgbClr>
          </a:solidFill>
          <a:ln>
            <a:noFill/>
          </a:ln>
        </p:spPr>
        <p:txBody>
          <a:bodyPr wrap="square" lIns="46277" tIns="23138" rIns="46277" bIns="23138">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 ESA</a:t>
            </a:r>
          </a:p>
        </p:txBody>
      </p:sp>
    </p:spTree>
    <p:extLst>
      <p:ext uri="{BB962C8B-B14F-4D97-AF65-F5344CB8AC3E}">
        <p14:creationId xmlns:p14="http://schemas.microsoft.com/office/powerpoint/2010/main" val="306879869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NASA's Earth Science Satellite Fleet">
            <a:extLst>
              <a:ext uri="{FF2B5EF4-FFF2-40B4-BE49-F238E27FC236}">
                <a16:creationId xmlns:a16="http://schemas.microsoft.com/office/drawing/2014/main" id="{C73D5504-3DAD-9E48-84EF-D2DFF9ECD9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3">
            <a:extLst>
              <a:ext uri="{FF2B5EF4-FFF2-40B4-BE49-F238E27FC236}">
                <a16:creationId xmlns:a16="http://schemas.microsoft.com/office/drawing/2014/main" id="{CD61182A-3036-8D43-A45F-78CB11D45E01}"/>
              </a:ext>
            </a:extLst>
          </p:cNvPr>
          <p:cNvSpPr txBox="1">
            <a:spLocks noChangeArrowheads="1"/>
          </p:cNvSpPr>
          <p:nvPr/>
        </p:nvSpPr>
        <p:spPr bwMode="auto">
          <a:xfrm>
            <a:off x="1466280" y="2097114"/>
            <a:ext cx="9361040" cy="2121352"/>
          </a:xfrm>
          <a:prstGeom prst="rect">
            <a:avLst/>
          </a:prstGeom>
          <a:solidFill>
            <a:srgbClr val="EDEDED">
              <a:alpha val="70980"/>
            </a:srgbClr>
          </a:solidFill>
          <a:ln>
            <a:noFill/>
          </a:ln>
        </p:spPr>
        <p:txBody>
          <a:bodyPr wrap="square" tIns="92584" bIns="92584">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fontAlgn="auto" hangingPunct="1">
              <a:lnSpc>
                <a:spcPct val="120000"/>
              </a:lnSpc>
              <a:spcBef>
                <a:spcPts val="0"/>
              </a:spcBef>
              <a:spcAft>
                <a:spcPts val="0"/>
              </a:spcAft>
              <a:buClr>
                <a:srgbClr val="00007D"/>
              </a:buClr>
              <a:buSzPct val="75000"/>
              <a:defRPr/>
            </a:pPr>
            <a:r>
              <a:rPr lang="en-US" sz="3600" b="0" u="none" dirty="0">
                <a:solidFill>
                  <a:srgbClr val="00007F"/>
                </a:solidFill>
                <a:latin typeface="Franklin Gothic Book" panose="020B0503020102020204" pitchFamily="34" charset="0"/>
              </a:rPr>
              <a:t> </a:t>
            </a:r>
            <a:r>
              <a:rPr lang="en-US" sz="3600" b="0" u="none" dirty="0">
                <a:solidFill>
                  <a:srgbClr val="000074"/>
                </a:solidFill>
                <a:latin typeface="Franklin Gothic Book" panose="020B0503020102020204" pitchFamily="34" charset="0"/>
              </a:rPr>
              <a:t>Open data policy for EO satellite data </a:t>
            </a:r>
          </a:p>
          <a:p>
            <a:pPr eaLnBrk="1" fontAlgn="auto" hangingPunct="1">
              <a:lnSpc>
                <a:spcPct val="120000"/>
              </a:lnSpc>
              <a:spcBef>
                <a:spcPts val="0"/>
              </a:spcBef>
              <a:spcAft>
                <a:spcPts val="0"/>
              </a:spcAft>
              <a:buClr>
                <a:srgbClr val="00007D"/>
              </a:buClr>
              <a:buSzPct val="75000"/>
              <a:defRPr/>
            </a:pPr>
            <a:r>
              <a:rPr lang="en-US" sz="3600" b="0" u="none" dirty="0">
                <a:solidFill>
                  <a:srgbClr val="000074"/>
                </a:solidFill>
                <a:latin typeface="Franklin Gothic Book" panose="020B0503020102020204" pitchFamily="34" charset="0"/>
              </a:rPr>
              <a:t>Europe, US, Brazil, China, Japan</a:t>
            </a:r>
          </a:p>
          <a:p>
            <a:pPr eaLnBrk="1" fontAlgn="auto" hangingPunct="1">
              <a:lnSpc>
                <a:spcPct val="120000"/>
              </a:lnSpc>
              <a:spcBef>
                <a:spcPts val="0"/>
              </a:spcBef>
              <a:spcAft>
                <a:spcPts val="0"/>
              </a:spcAft>
              <a:buClr>
                <a:srgbClr val="00007D"/>
              </a:buClr>
              <a:buSzPct val="75000"/>
              <a:defRPr/>
            </a:pPr>
            <a:r>
              <a:rPr lang="en-US" sz="3600" b="0" u="none" dirty="0">
                <a:solidFill>
                  <a:srgbClr val="000074"/>
                </a:solidFill>
                <a:latin typeface="Franklin Gothic Book" panose="020B0503020102020204" pitchFamily="34" charset="0"/>
              </a:rPr>
              <a:t>(&gt; 15 TB per day) </a:t>
            </a:r>
          </a:p>
        </p:txBody>
      </p:sp>
      <p:pic>
        <p:nvPicPr>
          <p:cNvPr id="4" name="Picture 2" descr="mage result for GEO group on Earth Observations">
            <a:extLst>
              <a:ext uri="{FF2B5EF4-FFF2-40B4-BE49-F238E27FC236}">
                <a16:creationId xmlns:a16="http://schemas.microsoft.com/office/drawing/2014/main" id="{7E9769C0-F9BF-1642-A0B3-991F99321946}"/>
              </a:ext>
            </a:extLst>
          </p:cNvPr>
          <p:cNvPicPr>
            <a:picLocks noChangeAspect="1" noChangeArrowheads="1"/>
          </p:cNvPicPr>
          <p:nvPr/>
        </p:nvPicPr>
        <p:blipFill>
          <a:blip r:embed="rId3" cstate="screen">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spTree>
    <p:extLst>
      <p:ext uri="{BB962C8B-B14F-4D97-AF65-F5344CB8AC3E}">
        <p14:creationId xmlns:p14="http://schemas.microsoft.com/office/powerpoint/2010/main" val="42561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NSS Big Data | GNSS Science Support Centre">
            <a:extLst>
              <a:ext uri="{FF2B5EF4-FFF2-40B4-BE49-F238E27FC236}">
                <a16:creationId xmlns:a16="http://schemas.microsoft.com/office/drawing/2014/main" id="{813D5059-D057-1F4F-B7C4-212236D34E8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3">
            <a:extLst>
              <a:ext uri="{FF2B5EF4-FFF2-40B4-BE49-F238E27FC236}">
                <a16:creationId xmlns:a16="http://schemas.microsoft.com/office/drawing/2014/main" id="{2EAB434D-3385-AC4D-925B-C6ADB854BDA2}"/>
              </a:ext>
            </a:extLst>
          </p:cNvPr>
          <p:cNvSpPr txBox="1">
            <a:spLocks noChangeArrowheads="1"/>
          </p:cNvSpPr>
          <p:nvPr/>
        </p:nvSpPr>
        <p:spPr bwMode="auto">
          <a:xfrm>
            <a:off x="1398954" y="2708920"/>
            <a:ext cx="9394091" cy="1456555"/>
          </a:xfrm>
          <a:prstGeom prst="rect">
            <a:avLst/>
          </a:prstGeom>
          <a:solidFill>
            <a:srgbClr val="EDEDED">
              <a:alpha val="70980"/>
            </a:srgbClr>
          </a:solidFill>
          <a:ln>
            <a:noFill/>
          </a:ln>
        </p:spPr>
        <p:txBody>
          <a:bodyPr wrap="square" tIns="92584" bIns="92584">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fontAlgn="auto" hangingPunct="1">
              <a:lnSpc>
                <a:spcPct val="120000"/>
              </a:lnSpc>
              <a:spcBef>
                <a:spcPts val="0"/>
              </a:spcBef>
              <a:spcAft>
                <a:spcPts val="0"/>
              </a:spcAft>
              <a:buClr>
                <a:srgbClr val="00007D"/>
              </a:buClr>
              <a:buSzPct val="75000"/>
              <a:defRPr/>
            </a:pPr>
            <a:r>
              <a:rPr lang="en-US" sz="3600" b="0" u="none" dirty="0">
                <a:solidFill>
                  <a:srgbClr val="000074"/>
                </a:solidFill>
                <a:latin typeface="Franklin Gothic Book" panose="020B0503020102020204" pitchFamily="34" charset="0"/>
              </a:rPr>
              <a:t> How to share and process so much EO data? </a:t>
            </a:r>
          </a:p>
          <a:p>
            <a:pPr eaLnBrk="1" fontAlgn="auto" hangingPunct="1">
              <a:lnSpc>
                <a:spcPct val="120000"/>
              </a:lnSpc>
              <a:spcBef>
                <a:spcPts val="0"/>
              </a:spcBef>
              <a:spcAft>
                <a:spcPts val="0"/>
              </a:spcAft>
              <a:buClr>
                <a:srgbClr val="00007D"/>
              </a:buClr>
              <a:buSzPct val="75000"/>
              <a:defRPr/>
            </a:pPr>
            <a:r>
              <a:rPr lang="en-US" sz="3600" b="0" u="none" dirty="0">
                <a:solidFill>
                  <a:srgbClr val="7F0001"/>
                </a:solidFill>
                <a:latin typeface="Franklin Gothic Book" panose="020B0503020102020204" pitchFamily="34" charset="0"/>
              </a:rPr>
              <a:t>Cloud services: move the user to the data! </a:t>
            </a:r>
          </a:p>
        </p:txBody>
      </p:sp>
      <p:pic>
        <p:nvPicPr>
          <p:cNvPr id="4" name="Picture 2" descr="mage result for GEO group on Earth Observations">
            <a:extLst>
              <a:ext uri="{FF2B5EF4-FFF2-40B4-BE49-F238E27FC236}">
                <a16:creationId xmlns:a16="http://schemas.microsoft.com/office/drawing/2014/main" id="{90668D26-1FAA-524D-8BF5-D1029911A80A}"/>
              </a:ext>
            </a:extLst>
          </p:cNvPr>
          <p:cNvPicPr>
            <a:picLocks noChangeAspect="1" noChangeArrowheads="1"/>
          </p:cNvPicPr>
          <p:nvPr/>
        </p:nvPicPr>
        <p:blipFill>
          <a:blip r:embed="rId4" cstate="screen">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spTree>
    <p:extLst>
      <p:ext uri="{BB962C8B-B14F-4D97-AF65-F5344CB8AC3E}">
        <p14:creationId xmlns:p14="http://schemas.microsoft.com/office/powerpoint/2010/main" val="3015445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1191A9-0628-634B-ABA5-71AA5EAD8170}"/>
              </a:ext>
            </a:extLst>
          </p:cNvPr>
          <p:cNvSpPr/>
          <p:nvPr/>
        </p:nvSpPr>
        <p:spPr>
          <a:xfrm>
            <a:off x="2282046" y="6358941"/>
            <a:ext cx="7479882" cy="523220"/>
          </a:xfrm>
          <a:prstGeom prst="rect">
            <a:avLst/>
          </a:prstGeom>
          <a:solidFill>
            <a:srgbClr val="DDE8F6"/>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Google, Twitter, Facebook, Spotify, Waze,…</a:t>
            </a:r>
          </a:p>
        </p:txBody>
      </p:sp>
      <p:sp>
        <p:nvSpPr>
          <p:cNvPr id="5" name="Title 2">
            <a:extLst>
              <a:ext uri="{FF2B5EF4-FFF2-40B4-BE49-F238E27FC236}">
                <a16:creationId xmlns:a16="http://schemas.microsoft.com/office/drawing/2014/main" id="{84E5CCB4-D852-054C-92C6-34B1BDA53429}"/>
              </a:ext>
            </a:extLst>
          </p:cNvPr>
          <p:cNvSpPr txBox="1">
            <a:spLocks/>
          </p:cNvSpPr>
          <p:nvPr/>
        </p:nvSpPr>
        <p:spPr>
          <a:xfrm>
            <a:off x="1436132" y="20370"/>
            <a:ext cx="9340388" cy="793167"/>
          </a:xfrm>
          <a:prstGeom prst="rect">
            <a:avLst/>
          </a:prstGeom>
          <a:noFill/>
          <a:ln w="12700">
            <a:miter lim="400000"/>
          </a:ln>
          <a:extLst>
            <a:ext uri="{C572A759-6A51-4108-AA02-DFA0A04FC94B}">
              <ma14:wrappingTextBoxFlag xmlns:ma14="http://schemas.microsoft.com/office/mac/drawingml/2011/main" xmlns="" val="1"/>
            </a:ext>
          </a:extLst>
        </p:spPr>
        <p:txBody>
          <a:bodyPr lIns="58520" tIns="58520" rIns="58520" bIns="58520" anchor="ctr">
            <a:noAutofit/>
          </a:bodyPr>
          <a:lstStyle>
            <a:lvl1pPr marL="0" marR="0" indent="0" algn="ctr" defTabSz="914367" rtl="0" latinLnBrk="0">
              <a:lnSpc>
                <a:spcPct val="100000"/>
              </a:lnSpc>
              <a:spcBef>
                <a:spcPts val="0"/>
              </a:spcBef>
              <a:spcAft>
                <a:spcPts val="0"/>
              </a:spcAft>
              <a:buClrTx/>
              <a:buSzTx/>
              <a:buFontTx/>
              <a:buNone/>
              <a:tabLst/>
              <a:defRPr sz="4000" b="0" i="0" u="none" strike="noStrike" cap="none" spc="0" baseline="0">
                <a:ln>
                  <a:noFill/>
                </a:ln>
                <a:solidFill>
                  <a:schemeClr val="accent1">
                    <a:lumMod val="75000"/>
                  </a:schemeClr>
                </a:solidFill>
                <a:uFillTx/>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en-US" kern="0" dirty="0">
                <a:solidFill>
                  <a:srgbClr val="004375"/>
                </a:solidFill>
                <a:ea typeface="Franklin Gothic Medium" charset="0"/>
                <a:cs typeface="Calibri" panose="020F0502020204030204" pitchFamily="34" charset="0"/>
              </a:rPr>
              <a:t>The new digital economy</a:t>
            </a:r>
          </a:p>
        </p:txBody>
      </p:sp>
      <p:sp>
        <p:nvSpPr>
          <p:cNvPr id="8" name="Rectangle 7">
            <a:extLst>
              <a:ext uri="{FF2B5EF4-FFF2-40B4-BE49-F238E27FC236}">
                <a16:creationId xmlns:a16="http://schemas.microsoft.com/office/drawing/2014/main" id="{12B46DC1-56BA-544F-A953-BAF6BA68DE2E}"/>
              </a:ext>
            </a:extLst>
          </p:cNvPr>
          <p:cNvSpPr/>
          <p:nvPr/>
        </p:nvSpPr>
        <p:spPr>
          <a:xfrm>
            <a:off x="1483746" y="5569470"/>
            <a:ext cx="2140528" cy="523220"/>
          </a:xfrm>
          <a:prstGeom prst="rect">
            <a:avLst/>
          </a:prstGeom>
          <a:solidFill>
            <a:srgbClr val="DDE8F6"/>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big data</a:t>
            </a:r>
          </a:p>
        </p:txBody>
      </p:sp>
      <p:sp>
        <p:nvSpPr>
          <p:cNvPr id="10" name="Rectangle 9">
            <a:extLst>
              <a:ext uri="{FF2B5EF4-FFF2-40B4-BE49-F238E27FC236}">
                <a16:creationId xmlns:a16="http://schemas.microsoft.com/office/drawing/2014/main" id="{53110BC0-2775-F94D-8644-096AF7B0F9DB}"/>
              </a:ext>
            </a:extLst>
          </p:cNvPr>
          <p:cNvSpPr/>
          <p:nvPr/>
        </p:nvSpPr>
        <p:spPr>
          <a:xfrm>
            <a:off x="4999363" y="5569470"/>
            <a:ext cx="2160244" cy="523220"/>
          </a:xfrm>
          <a:prstGeom prst="rect">
            <a:avLst/>
          </a:prstGeom>
          <a:solidFill>
            <a:srgbClr val="DDE8F6"/>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public APIs</a:t>
            </a:r>
          </a:p>
        </p:txBody>
      </p:sp>
      <p:sp>
        <p:nvSpPr>
          <p:cNvPr id="14" name="Rectangle 13">
            <a:extLst>
              <a:ext uri="{FF2B5EF4-FFF2-40B4-BE49-F238E27FC236}">
                <a16:creationId xmlns:a16="http://schemas.microsoft.com/office/drawing/2014/main" id="{486A15E8-1164-5743-886D-EBECFDE2797E}"/>
              </a:ext>
            </a:extLst>
          </p:cNvPr>
          <p:cNvSpPr/>
          <p:nvPr/>
        </p:nvSpPr>
        <p:spPr>
          <a:xfrm>
            <a:off x="8670325" y="5566251"/>
            <a:ext cx="2183206" cy="523220"/>
          </a:xfrm>
          <a:prstGeom prst="rect">
            <a:avLst/>
          </a:prstGeom>
          <a:solidFill>
            <a:srgbClr val="DDE8F6"/>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massive use</a:t>
            </a:r>
          </a:p>
        </p:txBody>
      </p:sp>
      <p:sp>
        <p:nvSpPr>
          <p:cNvPr id="17" name="Rectangle 16">
            <a:extLst>
              <a:ext uri="{FF2B5EF4-FFF2-40B4-BE49-F238E27FC236}">
                <a16:creationId xmlns:a16="http://schemas.microsoft.com/office/drawing/2014/main" id="{81D21130-7095-614C-B9E2-9A98CAB5F808}"/>
              </a:ext>
            </a:extLst>
          </p:cNvPr>
          <p:cNvSpPr/>
          <p:nvPr/>
        </p:nvSpPr>
        <p:spPr>
          <a:xfrm>
            <a:off x="5101195" y="1687000"/>
            <a:ext cx="1956580" cy="1754326"/>
          </a:xfrm>
          <a:prstGeom prst="rect">
            <a:avLst/>
          </a:prstGeom>
          <a:solidFill>
            <a:srgbClr val="DDE8F6"/>
          </a:solidFill>
        </p:spPr>
        <p:txBody>
          <a:bodyPr wrap="square">
            <a:spAutoFit/>
          </a:bodyPr>
          <a:lstStyle/>
          <a:p>
            <a:pPr defTabSz="369676" fontAlgn="auto" hangingPunct="0">
              <a:spcBef>
                <a:spcPts val="0"/>
              </a:spcBef>
              <a:spcAft>
                <a:spcPts val="0"/>
              </a:spcAft>
            </a:pPr>
            <a:r>
              <a:rPr lang="en-US" sz="36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Low access cost</a:t>
            </a:r>
          </a:p>
        </p:txBody>
      </p:sp>
      <p:sp>
        <p:nvSpPr>
          <p:cNvPr id="20" name="Text Box 2">
            <a:extLst>
              <a:ext uri="{FF2B5EF4-FFF2-40B4-BE49-F238E27FC236}">
                <a16:creationId xmlns:a16="http://schemas.microsoft.com/office/drawing/2014/main" id="{2EE282C6-0002-C34C-B02F-6E8F21A76CA9}"/>
              </a:ext>
            </a:extLst>
          </p:cNvPr>
          <p:cNvSpPr txBox="1">
            <a:spLocks noChangeArrowheads="1"/>
          </p:cNvSpPr>
          <p:nvPr/>
        </p:nvSpPr>
        <p:spPr bwMode="auto">
          <a:xfrm>
            <a:off x="10272464" y="0"/>
            <a:ext cx="1907213" cy="304673"/>
          </a:xfrm>
          <a:prstGeom prst="rect">
            <a:avLst/>
          </a:prstGeom>
          <a:noFill/>
          <a:ln>
            <a:noFill/>
          </a:ln>
        </p:spPr>
        <p:txBody>
          <a:bodyPr wrap="square" lIns="82271" tIns="41135" rIns="82271" bIns="4113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440" b="0" u="none" dirty="0">
                <a:solidFill>
                  <a:schemeClr val="accent1">
                    <a:lumMod val="75000"/>
                  </a:schemeClr>
                </a:solidFill>
                <a:latin typeface="Franklin Gothic Book" panose="020B0503020102020204" pitchFamily="34" charset="0"/>
                <a:cs typeface="Franklin Gothic Book Regular" charset="0"/>
              </a:rPr>
              <a:t>images: </a:t>
            </a:r>
            <a:r>
              <a:rPr lang="en-US" sz="1440" b="0" u="none" dirty="0" err="1">
                <a:solidFill>
                  <a:schemeClr val="accent1">
                    <a:lumMod val="75000"/>
                  </a:schemeClr>
                </a:solidFill>
                <a:latin typeface="Franklin Gothic Book" panose="020B0503020102020204" pitchFamily="34" charset="0"/>
                <a:cs typeface="Franklin Gothic Book Regular" charset="0"/>
              </a:rPr>
              <a:t>shutterstock</a:t>
            </a:r>
            <a:endParaRPr lang="en-US" sz="1440" b="0" u="none" dirty="0">
              <a:solidFill>
                <a:schemeClr val="accent1">
                  <a:lumMod val="75000"/>
                </a:schemeClr>
              </a:solidFill>
              <a:latin typeface="Franklin Gothic Book" panose="020B0503020102020204" pitchFamily="34" charset="0"/>
              <a:cs typeface="Franklin Gothic Book Regular" charset="0"/>
            </a:endParaRPr>
          </a:p>
        </p:txBody>
      </p:sp>
      <p:sp>
        <p:nvSpPr>
          <p:cNvPr id="18" name="Right Arrow 17">
            <a:extLst>
              <a:ext uri="{FF2B5EF4-FFF2-40B4-BE49-F238E27FC236}">
                <a16:creationId xmlns:a16="http://schemas.microsoft.com/office/drawing/2014/main" id="{33618B84-4FB9-6A44-B9E9-B5274A3692EE}"/>
              </a:ext>
            </a:extLst>
          </p:cNvPr>
          <p:cNvSpPr/>
          <p:nvPr/>
        </p:nvSpPr>
        <p:spPr>
          <a:xfrm>
            <a:off x="5274701" y="3987060"/>
            <a:ext cx="1642597" cy="843713"/>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ctr">
            <a:spAutoFit/>
          </a:bodyPr>
          <a:lstStyle/>
          <a:p>
            <a:pPr defTabSz="525780" fontAlgn="auto" hangingPunct="0">
              <a:spcBef>
                <a:spcPts val="0"/>
              </a:spcBef>
              <a:spcAft>
                <a:spcPts val="0"/>
              </a:spcAft>
            </a:pPr>
            <a:endParaRPr lang="en-US" sz="2160" b="0" u="none" dirty="0">
              <a:solidFill>
                <a:srgbClr val="FFFFFF"/>
              </a:solidFill>
              <a:latin typeface="Franklin Gothic Book" panose="020B0503020102020204" pitchFamily="34" charset="0"/>
              <a:ea typeface="+mn-ea"/>
              <a:sym typeface="Helvetica Light"/>
            </a:endParaRPr>
          </a:p>
        </p:txBody>
      </p:sp>
      <p:pic>
        <p:nvPicPr>
          <p:cNvPr id="13" name="Picture 12">
            <a:extLst>
              <a:ext uri="{FF2B5EF4-FFF2-40B4-BE49-F238E27FC236}">
                <a16:creationId xmlns:a16="http://schemas.microsoft.com/office/drawing/2014/main" id="{6D1C2093-8451-1942-BD5E-D90B45F19798}"/>
              </a:ext>
            </a:extLst>
          </p:cNvPr>
          <p:cNvPicPr>
            <a:picLocks noChangeAspect="1"/>
          </p:cNvPicPr>
          <p:nvPr/>
        </p:nvPicPr>
        <p:blipFill>
          <a:blip r:embed="rId3"/>
          <a:stretch>
            <a:fillRect/>
          </a:stretch>
        </p:blipFill>
        <p:spPr>
          <a:xfrm>
            <a:off x="268887" y="802116"/>
            <a:ext cx="4570246" cy="4707315"/>
          </a:xfrm>
          <a:prstGeom prst="rect">
            <a:avLst/>
          </a:prstGeom>
        </p:spPr>
      </p:pic>
      <p:pic>
        <p:nvPicPr>
          <p:cNvPr id="21" name="Picture 20">
            <a:extLst>
              <a:ext uri="{FF2B5EF4-FFF2-40B4-BE49-F238E27FC236}">
                <a16:creationId xmlns:a16="http://schemas.microsoft.com/office/drawing/2014/main" id="{4F397A8F-F191-4447-8D0D-A6833F03D25C}"/>
              </a:ext>
            </a:extLst>
          </p:cNvPr>
          <p:cNvPicPr>
            <a:picLocks noChangeAspect="1"/>
          </p:cNvPicPr>
          <p:nvPr/>
        </p:nvPicPr>
        <p:blipFill>
          <a:blip r:embed="rId4"/>
          <a:stretch>
            <a:fillRect/>
          </a:stretch>
        </p:blipFill>
        <p:spPr>
          <a:xfrm>
            <a:off x="7352869" y="814749"/>
            <a:ext cx="4547480" cy="4705456"/>
          </a:xfrm>
          <a:prstGeom prst="rect">
            <a:avLst/>
          </a:prstGeom>
        </p:spPr>
      </p:pic>
    </p:spTree>
    <p:extLst>
      <p:ext uri="{BB962C8B-B14F-4D97-AF65-F5344CB8AC3E}">
        <p14:creationId xmlns:p14="http://schemas.microsoft.com/office/powerpoint/2010/main" val="20269547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landsat image amazonia">
            <a:extLst>
              <a:ext uri="{FF2B5EF4-FFF2-40B4-BE49-F238E27FC236}">
                <a16:creationId xmlns:a16="http://schemas.microsoft.com/office/drawing/2014/main" id="{377B0AF3-77FD-914E-BA52-C114801250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4309" y="995753"/>
            <a:ext cx="4213767" cy="30555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RODES deforestation maps">
            <a:extLst>
              <a:ext uri="{FF2B5EF4-FFF2-40B4-BE49-F238E27FC236}">
                <a16:creationId xmlns:a16="http://schemas.microsoft.com/office/drawing/2014/main" id="{DB8245EC-DFC5-4942-9FA6-A96A4F37D8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48658" y="3908745"/>
            <a:ext cx="4091635" cy="2968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2">
            <a:extLst>
              <a:ext uri="{FF2B5EF4-FFF2-40B4-BE49-F238E27FC236}">
                <a16:creationId xmlns:a16="http://schemas.microsoft.com/office/drawing/2014/main" id="{0756E101-9550-3946-8F8F-A61AD8930CCD}"/>
              </a:ext>
            </a:extLst>
          </p:cNvPr>
          <p:cNvSpPr txBox="1">
            <a:spLocks noChangeArrowheads="1"/>
          </p:cNvSpPr>
          <p:nvPr/>
        </p:nvSpPr>
        <p:spPr bwMode="auto">
          <a:xfrm>
            <a:off x="201454" y="4177548"/>
            <a:ext cx="1728192" cy="461635"/>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ct val="50000"/>
              </a:spcBef>
              <a:defRPr/>
            </a:pPr>
            <a:r>
              <a:rPr lang="en-US" sz="2400" b="0" u="none" dirty="0">
                <a:solidFill>
                  <a:srgbClr val="19326C"/>
                </a:solidFill>
                <a:latin typeface="Franklin Gothic Book" panose="020B0503020102020204" pitchFamily="34" charset="0"/>
                <a:cs typeface="Franklin Gothic Book Regular" charset="0"/>
              </a:rPr>
              <a:t>EO data</a:t>
            </a:r>
          </a:p>
        </p:txBody>
      </p:sp>
      <p:sp>
        <p:nvSpPr>
          <p:cNvPr id="8" name="Text Box 2">
            <a:extLst>
              <a:ext uri="{FF2B5EF4-FFF2-40B4-BE49-F238E27FC236}">
                <a16:creationId xmlns:a16="http://schemas.microsoft.com/office/drawing/2014/main" id="{92AEBE50-C404-2C40-A8B7-9BCBDDFFCA7E}"/>
              </a:ext>
            </a:extLst>
          </p:cNvPr>
          <p:cNvSpPr txBox="1">
            <a:spLocks noChangeArrowheads="1"/>
          </p:cNvSpPr>
          <p:nvPr/>
        </p:nvSpPr>
        <p:spPr bwMode="auto">
          <a:xfrm>
            <a:off x="1831166" y="5800434"/>
            <a:ext cx="3764189" cy="461635"/>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ct val="50000"/>
              </a:spcBef>
              <a:defRPr/>
            </a:pPr>
            <a:r>
              <a:rPr lang="en-US" sz="2400" b="0" u="none" dirty="0">
                <a:solidFill>
                  <a:srgbClr val="19326C"/>
                </a:solidFill>
                <a:latin typeface="Franklin Gothic Book" panose="020B0503020102020204" pitchFamily="34" charset="0"/>
                <a:cs typeface="Franklin Gothic Book Regular" charset="0"/>
              </a:rPr>
              <a:t>co-design &amp; co-production</a:t>
            </a:r>
          </a:p>
        </p:txBody>
      </p:sp>
      <p:sp>
        <p:nvSpPr>
          <p:cNvPr id="9" name="Text Box 2">
            <a:extLst>
              <a:ext uri="{FF2B5EF4-FFF2-40B4-BE49-F238E27FC236}">
                <a16:creationId xmlns:a16="http://schemas.microsoft.com/office/drawing/2014/main" id="{E6B6091F-9F4B-A44D-8590-4F8E92DC4474}"/>
              </a:ext>
            </a:extLst>
          </p:cNvPr>
          <p:cNvSpPr txBox="1">
            <a:spLocks noChangeArrowheads="1"/>
          </p:cNvSpPr>
          <p:nvPr/>
        </p:nvSpPr>
        <p:spPr bwMode="auto">
          <a:xfrm>
            <a:off x="8792236" y="3447110"/>
            <a:ext cx="3275546" cy="461635"/>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ct val="50000"/>
              </a:spcBef>
              <a:defRPr/>
            </a:pPr>
            <a:r>
              <a:rPr lang="en-US" sz="2400" b="0" u="none" dirty="0">
                <a:solidFill>
                  <a:srgbClr val="19326C"/>
                </a:solidFill>
                <a:latin typeface="Franklin Gothic Book" panose="020B0503020102020204" pitchFamily="34" charset="0"/>
                <a:cs typeface="Franklin Gothic Book Regular" charset="0"/>
              </a:rPr>
              <a:t>socially robust results</a:t>
            </a:r>
          </a:p>
        </p:txBody>
      </p:sp>
      <p:pic>
        <p:nvPicPr>
          <p:cNvPr id="15" name="Picture 2" descr="http://www.sciencediplomacy.org/files/styles/large/public/images/connecting_science_to_policy_around_the_world.jpg?itok=au8IEVWL">
            <a:extLst>
              <a:ext uri="{FF2B5EF4-FFF2-40B4-BE49-F238E27FC236}">
                <a16:creationId xmlns:a16="http://schemas.microsoft.com/office/drawing/2014/main" id="{0127B368-55EE-0C49-9C30-7B86B99C7E0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05597" y="2549875"/>
            <a:ext cx="4728370" cy="3152245"/>
          </a:xfrm>
          <a:prstGeom prst="rect">
            <a:avLst/>
          </a:prstGeom>
          <a:noFill/>
          <a:extLst>
            <a:ext uri="{909E8E84-426E-40DD-AFC4-6F175D3DCCD1}">
              <a14:hiddenFill xmlns:a14="http://schemas.microsoft.com/office/drawing/2010/main">
                <a:solidFill>
                  <a:srgbClr val="FFFFFF"/>
                </a:solidFill>
              </a14:hiddenFill>
            </a:ext>
          </a:extLst>
        </p:spPr>
      </p:pic>
      <p:sp>
        <p:nvSpPr>
          <p:cNvPr id="18" name="Bent Arrow 17">
            <a:extLst>
              <a:ext uri="{FF2B5EF4-FFF2-40B4-BE49-F238E27FC236}">
                <a16:creationId xmlns:a16="http://schemas.microsoft.com/office/drawing/2014/main" id="{3DA30E87-F65C-C04D-A2E7-5F2E08E03A78}"/>
              </a:ext>
            </a:extLst>
          </p:cNvPr>
          <p:cNvSpPr/>
          <p:nvPr/>
        </p:nvSpPr>
        <p:spPr>
          <a:xfrm>
            <a:off x="1965081" y="4120165"/>
            <a:ext cx="1705080" cy="471924"/>
          </a:xfrm>
          <a:prstGeom prst="bentArrow">
            <a:avLst>
              <a:gd name="adj1" fmla="val 15261"/>
              <a:gd name="adj2" fmla="val 25000"/>
              <a:gd name="adj3" fmla="val 23662"/>
              <a:gd name="adj4" fmla="val 43750"/>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cene3d>
            <a:camera prst="orthographicFront">
              <a:rot lat="10800000" lon="0" rev="0"/>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185" fontAlgn="auto" hangingPunct="0">
              <a:spcBef>
                <a:spcPts val="0"/>
              </a:spcBef>
              <a:spcAft>
                <a:spcPts val="0"/>
              </a:spcAft>
              <a:defRPr/>
            </a:pPr>
            <a:endParaRPr lang="en-US" sz="2400" b="0" u="none" dirty="0">
              <a:solidFill>
                <a:srgbClr val="FFFFFF"/>
              </a:solidFill>
              <a:latin typeface="Franklin Gothic Book" panose="020B0503020102020204" pitchFamily="34" charset="0"/>
              <a:ea typeface="+mn-ea"/>
              <a:sym typeface="Helvetica Light"/>
            </a:endParaRPr>
          </a:p>
        </p:txBody>
      </p:sp>
      <p:sp>
        <p:nvSpPr>
          <p:cNvPr id="23" name="Bent Arrow 22">
            <a:extLst>
              <a:ext uri="{FF2B5EF4-FFF2-40B4-BE49-F238E27FC236}">
                <a16:creationId xmlns:a16="http://schemas.microsoft.com/office/drawing/2014/main" id="{62B7D229-A568-BE4B-B3A9-120F84736557}"/>
              </a:ext>
            </a:extLst>
          </p:cNvPr>
          <p:cNvSpPr/>
          <p:nvPr/>
        </p:nvSpPr>
        <p:spPr>
          <a:xfrm>
            <a:off x="5780758" y="5910362"/>
            <a:ext cx="2070645" cy="471924"/>
          </a:xfrm>
          <a:prstGeom prst="bentArrow">
            <a:avLst>
              <a:gd name="adj1" fmla="val 15261"/>
              <a:gd name="adj2" fmla="val 25000"/>
              <a:gd name="adj3" fmla="val 23662"/>
              <a:gd name="adj4" fmla="val 43750"/>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cene3d>
            <a:camera prst="orthographicFront">
              <a:rot lat="10800000" lon="0" rev="0"/>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185" fontAlgn="auto" hangingPunct="0">
              <a:spcBef>
                <a:spcPts val="0"/>
              </a:spcBef>
              <a:spcAft>
                <a:spcPts val="0"/>
              </a:spcAft>
              <a:defRPr/>
            </a:pPr>
            <a:endParaRPr lang="en-US" sz="2400" b="0" u="none" dirty="0">
              <a:solidFill>
                <a:srgbClr val="FFFFFF"/>
              </a:solidFill>
              <a:latin typeface="Franklin Gothic Book" panose="020B0503020102020204" pitchFamily="34" charset="0"/>
              <a:ea typeface="+mn-ea"/>
              <a:sym typeface="Helvetica Light"/>
            </a:endParaRPr>
          </a:p>
        </p:txBody>
      </p:sp>
      <p:sp>
        <p:nvSpPr>
          <p:cNvPr id="13" name="Text Box 2">
            <a:extLst>
              <a:ext uri="{FF2B5EF4-FFF2-40B4-BE49-F238E27FC236}">
                <a16:creationId xmlns:a16="http://schemas.microsoft.com/office/drawing/2014/main" id="{DD4F3056-FFFF-3343-A581-1477254E19C4}"/>
              </a:ext>
            </a:extLst>
          </p:cNvPr>
          <p:cNvSpPr txBox="1">
            <a:spLocks noChangeArrowheads="1"/>
          </p:cNvSpPr>
          <p:nvPr/>
        </p:nvSpPr>
        <p:spPr bwMode="auto">
          <a:xfrm>
            <a:off x="7635143" y="1577389"/>
            <a:ext cx="2933700" cy="615553"/>
          </a:xfrm>
          <a:prstGeom prst="rect">
            <a:avLst/>
          </a:prstGeom>
          <a:solidFill>
            <a:srgbClr val="E8F0FF"/>
          </a:solidFill>
          <a:ln>
            <a:noFill/>
          </a:ln>
        </p:spPr>
        <p:txBody>
          <a:bodyPr wrap="square" lIns="91412" tIns="91440" rIns="91412" bIns="91440">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ts val="600"/>
              </a:spcBef>
              <a:spcAft>
                <a:spcPts val="600"/>
              </a:spcAft>
              <a:defRPr/>
            </a:pPr>
            <a:r>
              <a:rPr lang="en-US" sz="2800" b="0" u="none" dirty="0">
                <a:solidFill>
                  <a:srgbClr val="7F0001"/>
                </a:solidFill>
                <a:latin typeface="Franklin Gothic Book" panose="020B0503020102020204" pitchFamily="34" charset="0"/>
                <a:cs typeface="Franklin Gothic Book Regular" charset="0"/>
              </a:rPr>
              <a:t>Trust</a:t>
            </a:r>
            <a:r>
              <a:rPr lang="en-US" sz="2800" b="0" u="none" dirty="0">
                <a:solidFill>
                  <a:srgbClr val="0365C0">
                    <a:lumMod val="75000"/>
                  </a:srgbClr>
                </a:solidFill>
                <a:latin typeface="Franklin Gothic Book" panose="020B0503020102020204" pitchFamily="34" charset="0"/>
                <a:cs typeface="Franklin Gothic Book Regular" charset="0"/>
              </a:rPr>
              <a:t> </a:t>
            </a:r>
            <a:r>
              <a:rPr lang="en-US" sz="2800" b="0" u="none" dirty="0">
                <a:solidFill>
                  <a:srgbClr val="19326C"/>
                </a:solidFill>
                <a:latin typeface="Franklin Gothic Book" panose="020B0503020102020204" pitchFamily="34" charset="0"/>
                <a:cs typeface="Franklin Gothic Book Regular" charset="0"/>
              </a:rPr>
              <a:t>is the key! </a:t>
            </a:r>
          </a:p>
        </p:txBody>
      </p:sp>
      <p:sp>
        <p:nvSpPr>
          <p:cNvPr id="14" name="Rectangle 3">
            <a:extLst>
              <a:ext uri="{FF2B5EF4-FFF2-40B4-BE49-F238E27FC236}">
                <a16:creationId xmlns:a16="http://schemas.microsoft.com/office/drawing/2014/main" id="{C267B867-53DC-1240-A6CB-2DFBBFAC7607}"/>
              </a:ext>
            </a:extLst>
          </p:cNvPr>
          <p:cNvSpPr>
            <a:spLocks noChangeArrowheads="1"/>
          </p:cNvSpPr>
          <p:nvPr/>
        </p:nvSpPr>
        <p:spPr bwMode="auto">
          <a:xfrm>
            <a:off x="623888" y="0"/>
            <a:ext cx="11088687" cy="1077218"/>
          </a:xfrm>
          <a:prstGeom prst="rect">
            <a:avLst/>
          </a:prstGeom>
          <a:noFill/>
          <a:ln>
            <a:noFill/>
          </a:ln>
        </p:spPr>
        <p:txBody>
          <a:bodyPr wrap="square">
            <a:spAutoFit/>
          </a:bodyPr>
          <a:lstStyle>
            <a:lvl1pPr eaLnBrk="0" hangingPunct="0">
              <a:defRPr sz="2400">
                <a:solidFill>
                  <a:schemeClr val="tx1"/>
                </a:solidFill>
                <a:latin typeface="Humnst777 BT" pitchFamily="34" charset="0"/>
                <a:ea typeface="ヒラギノ角ゴ Pro W3" panose="020B0300000000000000" pitchFamily="34" charset="-128"/>
              </a:defRPr>
            </a:lvl1pPr>
            <a:lvl2pPr marL="742950" indent="-285750" eaLnBrk="0" hangingPunct="0">
              <a:defRPr sz="2400">
                <a:solidFill>
                  <a:schemeClr val="tx1"/>
                </a:solidFill>
                <a:latin typeface="Humnst777 BT" pitchFamily="34" charset="0"/>
                <a:ea typeface="ヒラギノ角ゴ Pro W3" panose="020B0300000000000000" pitchFamily="34" charset="-128"/>
              </a:defRPr>
            </a:lvl2pPr>
            <a:lvl3pPr marL="1143000" indent="-228600" eaLnBrk="0" hangingPunct="0">
              <a:defRPr sz="2400">
                <a:solidFill>
                  <a:schemeClr val="tx1"/>
                </a:solidFill>
                <a:latin typeface="Humnst777 BT" pitchFamily="34" charset="0"/>
                <a:ea typeface="ヒラギノ角ゴ Pro W3" panose="020B0300000000000000" pitchFamily="34" charset="-128"/>
              </a:defRPr>
            </a:lvl3pPr>
            <a:lvl4pPr marL="1600200" indent="-228600" eaLnBrk="0" hangingPunct="0">
              <a:defRPr sz="2400">
                <a:solidFill>
                  <a:schemeClr val="tx1"/>
                </a:solidFill>
                <a:latin typeface="Humnst777 BT" pitchFamily="34" charset="0"/>
                <a:ea typeface="ヒラギノ角ゴ Pro W3" panose="020B0300000000000000" pitchFamily="34" charset="-128"/>
              </a:defRPr>
            </a:lvl4pPr>
            <a:lvl5pPr marL="2057400" indent="-228600" eaLnBrk="0" hangingPunct="0">
              <a:defRPr sz="2400">
                <a:solidFill>
                  <a:schemeClr val="tx1"/>
                </a:solidFill>
                <a:latin typeface="Humnst777 BT"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sz="2400">
                <a:solidFill>
                  <a:schemeClr val="tx1"/>
                </a:solidFill>
                <a:latin typeface="Humnst777 BT"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sz="2400">
                <a:solidFill>
                  <a:schemeClr val="tx1"/>
                </a:solidFill>
                <a:latin typeface="Humnst777 BT"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sz="2400">
                <a:solidFill>
                  <a:schemeClr val="tx1"/>
                </a:solidFill>
                <a:latin typeface="Humnst777 BT"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sz="2400">
                <a:solidFill>
                  <a:schemeClr val="tx1"/>
                </a:solidFill>
                <a:latin typeface="Humnst777 BT" pitchFamily="34" charset="0"/>
                <a:ea typeface="ヒラギノ角ゴ Pro W3" panose="020B0300000000000000" pitchFamily="34" charset="-128"/>
              </a:defRPr>
            </a:lvl9pPr>
          </a:lstStyle>
          <a:p>
            <a:pPr eaLnBrk="1" hangingPunct="1">
              <a:defRPr/>
            </a:pPr>
            <a:r>
              <a:rPr lang="en-US" altLang="pt-BR" sz="3200" b="0" u="none" dirty="0">
                <a:solidFill>
                  <a:srgbClr val="7F0001"/>
                </a:solidFill>
                <a:latin typeface="Franklin Gothic Medium" panose="020B0603020102020204" pitchFamily="34" charset="0"/>
              </a:rPr>
              <a:t>Challenge</a:t>
            </a:r>
            <a:r>
              <a:rPr lang="en-US" altLang="pt-BR" sz="3200" b="0" u="none" dirty="0">
                <a:solidFill>
                  <a:srgbClr val="00005E"/>
                </a:solidFill>
                <a:latin typeface="Franklin Gothic Medium" panose="020B0603020102020204" pitchFamily="34" charset="0"/>
              </a:rPr>
              <a:t>: Capable institutions delivering operational and transparent EO products </a:t>
            </a:r>
            <a:endParaRPr lang="en-US" altLang="pt-BR" sz="3200" b="0" u="none" dirty="0">
              <a:solidFill>
                <a:srgbClr val="800000"/>
              </a:solidFill>
              <a:latin typeface="Franklin Gothic Medium" panose="020B0603020102020204" pitchFamily="34" charset="0"/>
            </a:endParaRPr>
          </a:p>
        </p:txBody>
      </p:sp>
    </p:spTree>
    <p:extLst>
      <p:ext uri="{BB962C8B-B14F-4D97-AF65-F5344CB8AC3E}">
        <p14:creationId xmlns:p14="http://schemas.microsoft.com/office/powerpoint/2010/main" val="91511450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740096-477D-0848-89B4-96A000D5B2DE}"/>
              </a:ext>
            </a:extLst>
          </p:cNvPr>
          <p:cNvSpPr>
            <a:spLocks noGrp="1"/>
          </p:cNvSpPr>
          <p:nvPr>
            <p:ph type="title"/>
          </p:nvPr>
        </p:nvSpPr>
        <p:spPr/>
        <p:txBody>
          <a:bodyPr>
            <a:normAutofit/>
          </a:bodyPr>
          <a:lstStyle/>
          <a:p>
            <a:r>
              <a:rPr lang="en-US" dirty="0">
                <a:solidFill>
                  <a:srgbClr val="004375"/>
                </a:solidFill>
                <a:latin typeface="Franklin Gothic Medium" panose="020B0603020102020204" pitchFamily="34" charset="0"/>
                <a:ea typeface="Franklin Gothic Book" charset="0"/>
                <a:cs typeface="Franklin Gothic Book" charset="0"/>
              </a:rPr>
              <a:t>What the global EO community needs</a:t>
            </a:r>
            <a:endParaRPr lang="en-CH" dirty="0">
              <a:latin typeface="Franklin Gothic Medium" panose="020B0603020102020204" pitchFamily="34" charset="0"/>
            </a:endParaRPr>
          </a:p>
        </p:txBody>
      </p:sp>
      <p:sp>
        <p:nvSpPr>
          <p:cNvPr id="13" name="Rectangle 4"/>
          <p:cNvSpPr>
            <a:spLocks noGrp="1" noChangeArrowheads="1"/>
          </p:cNvSpPr>
          <p:nvPr>
            <p:ph type="body" sz="half" idx="4294967295"/>
          </p:nvPr>
        </p:nvSpPr>
        <p:spPr>
          <a:xfrm>
            <a:off x="8528521" y="5152576"/>
            <a:ext cx="3105150" cy="917575"/>
          </a:xfrm>
          <a:prstGeom prst="rect">
            <a:avLst/>
          </a:prstGeom>
          <a:solidFill>
            <a:srgbClr val="E8F0FF"/>
          </a:solidFill>
        </p:spPr>
        <p:txBody>
          <a:bodyPr>
            <a:noAutofit/>
          </a:bodyPr>
          <a:lstStyle/>
          <a:p>
            <a:pPr marL="0" indent="0" algn="ctr">
              <a:buNone/>
            </a:pPr>
            <a:r>
              <a:rPr lang="en-US" sz="2800" dirty="0">
                <a:solidFill>
                  <a:srgbClr val="19326C"/>
                </a:solidFill>
                <a:latin typeface="Franklin Gothic Book" panose="020B0503020102020204" pitchFamily="34" charset="0"/>
                <a:ea typeface="Calibri" charset="0"/>
                <a:cs typeface="Calibri" charset="0"/>
              </a:rPr>
              <a:t>Open cloud platforms</a:t>
            </a:r>
          </a:p>
        </p:txBody>
      </p:sp>
      <p:sp>
        <p:nvSpPr>
          <p:cNvPr id="17" name="Rectangle 4"/>
          <p:cNvSpPr>
            <a:spLocks noGrp="1" noChangeArrowheads="1"/>
          </p:cNvSpPr>
          <p:nvPr>
            <p:ph type="body" sz="half" idx="4294967295"/>
          </p:nvPr>
        </p:nvSpPr>
        <p:spPr>
          <a:xfrm>
            <a:off x="4439816" y="5164388"/>
            <a:ext cx="3114675" cy="917575"/>
          </a:xfrm>
          <a:prstGeom prst="rect">
            <a:avLst/>
          </a:prstGeom>
          <a:solidFill>
            <a:srgbClr val="E8F0FF"/>
          </a:solidFill>
        </p:spPr>
        <p:txBody>
          <a:bodyPr>
            <a:noAutofit/>
          </a:bodyPr>
          <a:lstStyle/>
          <a:p>
            <a:pPr marL="0" indent="0" algn="ctr">
              <a:buNone/>
            </a:pPr>
            <a:r>
              <a:rPr lang="en-US" sz="2800" dirty="0">
                <a:solidFill>
                  <a:srgbClr val="19326C"/>
                </a:solidFill>
                <a:latin typeface="Franklin Gothic Book" panose="020B0503020102020204" pitchFamily="34" charset="0"/>
                <a:ea typeface="Calibri" charset="0"/>
                <a:cs typeface="Calibri" charset="0"/>
              </a:rPr>
              <a:t>Reusable, shared knowledge</a:t>
            </a:r>
          </a:p>
        </p:txBody>
      </p:sp>
      <p:pic>
        <p:nvPicPr>
          <p:cNvPr id="8" name="Picture 7">
            <a:extLst>
              <a:ext uri="{FF2B5EF4-FFF2-40B4-BE49-F238E27FC236}">
                <a16:creationId xmlns:a16="http://schemas.microsoft.com/office/drawing/2014/main" id="{F8D0CE5A-101B-6241-8E0C-7F3D283D94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3973" y="1582391"/>
            <a:ext cx="3784053" cy="3222332"/>
          </a:xfrm>
          <a:prstGeom prst="rect">
            <a:avLst/>
          </a:prstGeom>
        </p:spPr>
      </p:pic>
      <p:sp>
        <p:nvSpPr>
          <p:cNvPr id="41" name="Rectangle 4">
            <a:extLst>
              <a:ext uri="{FF2B5EF4-FFF2-40B4-BE49-F238E27FC236}">
                <a16:creationId xmlns:a16="http://schemas.microsoft.com/office/drawing/2014/main" id="{93160459-0F6F-154D-AF90-DAE6653ACD90}"/>
              </a:ext>
            </a:extLst>
          </p:cNvPr>
          <p:cNvSpPr txBox="1">
            <a:spLocks noChangeArrowheads="1"/>
          </p:cNvSpPr>
          <p:nvPr/>
        </p:nvSpPr>
        <p:spPr>
          <a:xfrm>
            <a:off x="609600" y="5176637"/>
            <a:ext cx="3113257" cy="917138"/>
          </a:xfrm>
          <a:prstGeom prst="rect">
            <a:avLst/>
          </a:prstGeom>
          <a:solidFill>
            <a:srgbClr val="E8F0FF"/>
          </a:solidFill>
        </p:spPr>
        <p:txBody>
          <a:bodyPr>
            <a:noAutofit/>
          </a:bodyPr>
          <a:lst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a:lstStyle>
          <a:p>
            <a:pPr marL="0" marR="0" lvl="0" indent="0" algn="ctr" defTabSz="410751" rtl="0" eaLnBrk="1" fontAlgn="base" latinLnBrk="0" hangingPunct="1">
              <a:lnSpc>
                <a:spcPct val="100000"/>
              </a:lnSpc>
              <a:spcBef>
                <a:spcPts val="2953"/>
              </a:spcBef>
              <a:spcAft>
                <a:spcPts val="0"/>
              </a:spcAft>
              <a:buClrTx/>
              <a:buSzPct val="75000"/>
              <a:buFontTx/>
              <a:buNone/>
              <a:tabLst/>
              <a:defRPr/>
            </a:pPr>
            <a:r>
              <a:rPr kumimoji="0" lang="en-US" sz="2800" u="none" strike="noStrike" kern="0" cap="none" spc="0" normalizeH="0" baseline="0" noProof="0" dirty="0">
                <a:ln>
                  <a:noFill/>
                </a:ln>
                <a:solidFill>
                  <a:srgbClr val="19326C"/>
                </a:solidFill>
                <a:effectLst/>
                <a:uLnTx/>
                <a:uFillTx/>
                <a:latin typeface="Franklin Gothic Book" panose="020B0503020102020204" pitchFamily="34" charset="0"/>
                <a:ea typeface="Calibri" charset="0"/>
                <a:cs typeface="Calibri" charset="0"/>
                <a:sym typeface="Helvetica Light"/>
              </a:rPr>
              <a:t>Empowered institutions</a:t>
            </a:r>
          </a:p>
        </p:txBody>
      </p:sp>
      <p:pic>
        <p:nvPicPr>
          <p:cNvPr id="46" name="Picture 45">
            <a:extLst>
              <a:ext uri="{FF2B5EF4-FFF2-40B4-BE49-F238E27FC236}">
                <a16:creationId xmlns:a16="http://schemas.microsoft.com/office/drawing/2014/main" id="{B7A0F48D-D1CB-474F-B5D5-3311EDD0C0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4402" y="1562454"/>
            <a:ext cx="3784054" cy="3222333"/>
          </a:xfrm>
          <a:prstGeom prst="rect">
            <a:avLst/>
          </a:prstGeom>
        </p:spPr>
      </p:pic>
      <p:grpSp>
        <p:nvGrpSpPr>
          <p:cNvPr id="5" name="Group 4">
            <a:extLst>
              <a:ext uri="{FF2B5EF4-FFF2-40B4-BE49-F238E27FC236}">
                <a16:creationId xmlns:a16="http://schemas.microsoft.com/office/drawing/2014/main" id="{3D812A13-A8BF-FA40-8C8F-1925BEC05F1A}"/>
              </a:ext>
            </a:extLst>
          </p:cNvPr>
          <p:cNvGrpSpPr/>
          <p:nvPr/>
        </p:nvGrpSpPr>
        <p:grpSpPr>
          <a:xfrm>
            <a:off x="8233546" y="1452660"/>
            <a:ext cx="3695102" cy="3377940"/>
            <a:chOff x="8233546" y="1452660"/>
            <a:chExt cx="3695102" cy="3377940"/>
          </a:xfrm>
        </p:grpSpPr>
        <p:sp>
          <p:nvSpPr>
            <p:cNvPr id="4" name="AutoShape 20"/>
            <p:cNvSpPr>
              <a:spLocks noChangeArrowheads="1"/>
            </p:cNvSpPr>
            <p:nvPr/>
          </p:nvSpPr>
          <p:spPr bwMode="auto">
            <a:xfrm>
              <a:off x="8233546" y="1452660"/>
              <a:ext cx="3695102" cy="3377940"/>
            </a:xfrm>
            <a:prstGeom prst="can">
              <a:avLst>
                <a:gd name="adj" fmla="val 25000"/>
              </a:avLst>
            </a:prstGeom>
            <a:gradFill rotWithShape="0">
              <a:gsLst>
                <a:gs pos="0">
                  <a:srgbClr val="CC9900"/>
                </a:gs>
                <a:gs pos="50000">
                  <a:srgbClr val="E3C774"/>
                </a:gs>
                <a:gs pos="100000">
                  <a:srgbClr val="CC9900"/>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506" b="0" u="sng" strike="noStrike" kern="1200" cap="none" spc="0" normalizeH="0" baseline="0" noProof="0" dirty="0">
                <a:ln>
                  <a:noFill/>
                </a:ln>
                <a:solidFill>
                  <a:srgbClr val="53585F"/>
                </a:solidFill>
                <a:effectLst/>
                <a:uLnTx/>
                <a:uFillTx/>
                <a:latin typeface="Franklin Gothic Book" panose="020B0503020102020204" pitchFamily="34" charset="0"/>
                <a:ea typeface="MS PGothic" panose="020B0600070205080204" pitchFamily="34" charset="-128"/>
              </a:endParaRPr>
            </a:p>
          </p:txBody>
        </p:sp>
        <p:pic>
          <p:nvPicPr>
            <p:cNvPr id="25" name="Imagem 8">
              <a:extLst>
                <a:ext uri="{FF2B5EF4-FFF2-40B4-BE49-F238E27FC236}">
                  <a16:creationId xmlns:a16="http://schemas.microsoft.com/office/drawing/2014/main" id="{4D25B3A9-E7B2-D84B-85AD-D21B573FB5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73215" y="2420888"/>
              <a:ext cx="2815763" cy="2062906"/>
            </a:xfrm>
            <a:prstGeom prst="rect">
              <a:avLst/>
            </a:prstGeom>
          </p:spPr>
        </p:pic>
      </p:grpSp>
      <p:sp>
        <p:nvSpPr>
          <p:cNvPr id="12" name="Text Box 2">
            <a:extLst>
              <a:ext uri="{FF2B5EF4-FFF2-40B4-BE49-F238E27FC236}">
                <a16:creationId xmlns:a16="http://schemas.microsoft.com/office/drawing/2014/main" id="{24047508-75F9-CC4A-A58A-1FF1EFCCECB7}"/>
              </a:ext>
            </a:extLst>
          </p:cNvPr>
          <p:cNvSpPr txBox="1">
            <a:spLocks noChangeArrowheads="1"/>
          </p:cNvSpPr>
          <p:nvPr/>
        </p:nvSpPr>
        <p:spPr bwMode="auto">
          <a:xfrm>
            <a:off x="10272464" y="0"/>
            <a:ext cx="1907213" cy="304673"/>
          </a:xfrm>
          <a:prstGeom prst="rect">
            <a:avLst/>
          </a:prstGeom>
          <a:noFill/>
          <a:ln>
            <a:noFill/>
          </a:ln>
        </p:spPr>
        <p:txBody>
          <a:bodyPr wrap="square" lIns="82271" tIns="41135" rIns="82271" bIns="4113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440" b="0" u="none" dirty="0">
                <a:solidFill>
                  <a:schemeClr val="accent1">
                    <a:lumMod val="75000"/>
                  </a:schemeClr>
                </a:solidFill>
                <a:latin typeface="Franklin Gothic Book" panose="020B0503020102020204" pitchFamily="34" charset="0"/>
                <a:cs typeface="Franklin Gothic Book Regular" charset="0"/>
              </a:rPr>
              <a:t>images: </a:t>
            </a:r>
            <a:r>
              <a:rPr lang="en-US" sz="1440" b="0" u="none" dirty="0" err="1">
                <a:solidFill>
                  <a:schemeClr val="accent1">
                    <a:lumMod val="75000"/>
                  </a:schemeClr>
                </a:solidFill>
                <a:latin typeface="Franklin Gothic Book" panose="020B0503020102020204" pitchFamily="34" charset="0"/>
                <a:cs typeface="Franklin Gothic Book Regular" charset="0"/>
              </a:rPr>
              <a:t>shutterstock</a:t>
            </a:r>
            <a:endParaRPr lang="en-US" sz="1440" b="0" u="none" dirty="0">
              <a:solidFill>
                <a:schemeClr val="accent1">
                  <a:lumMod val="75000"/>
                </a:schemeClr>
              </a:solidFill>
              <a:latin typeface="Franklin Gothic Book" panose="020B0503020102020204" pitchFamily="34" charset="0"/>
              <a:cs typeface="Franklin Gothic Book Regular" charset="0"/>
            </a:endParaRPr>
          </a:p>
        </p:txBody>
      </p:sp>
    </p:spTree>
    <p:extLst>
      <p:ext uri="{BB962C8B-B14F-4D97-AF65-F5344CB8AC3E}">
        <p14:creationId xmlns:p14="http://schemas.microsoft.com/office/powerpoint/2010/main" val="341087012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3FFCE-4406-8242-9803-C962481C6206}"/>
              </a:ext>
            </a:extLst>
          </p:cNvPr>
          <p:cNvSpPr>
            <a:spLocks noGrp="1"/>
          </p:cNvSpPr>
          <p:nvPr>
            <p:ph type="title"/>
          </p:nvPr>
        </p:nvSpPr>
        <p:spPr>
          <a:xfrm>
            <a:off x="1524000" y="72000"/>
            <a:ext cx="9139238" cy="722226"/>
          </a:xfrm>
          <a:noFill/>
        </p:spPr>
        <p:txBody>
          <a:bodyPr>
            <a:noAutofit/>
          </a:bodyPr>
          <a:lstStyle/>
          <a:p>
            <a:r>
              <a:rPr lang="en-US" sz="4000" dirty="0">
                <a:solidFill>
                  <a:srgbClr val="19326C"/>
                </a:solidFill>
              </a:rPr>
              <a:t>Achieving reproducible knowledge</a:t>
            </a:r>
          </a:p>
        </p:txBody>
      </p:sp>
      <p:pic>
        <p:nvPicPr>
          <p:cNvPr id="6" name="Picture 5">
            <a:extLst>
              <a:ext uri="{FF2B5EF4-FFF2-40B4-BE49-F238E27FC236}">
                <a16:creationId xmlns:a16="http://schemas.microsoft.com/office/drawing/2014/main" id="{DDC28D15-63D8-6D4C-9393-49EBA78DC144}"/>
              </a:ext>
            </a:extLst>
          </p:cNvPr>
          <p:cNvPicPr/>
          <p:nvPr/>
        </p:nvPicPr>
        <p:blipFill>
          <a:blip r:embed="rId2" cstate="screen">
            <a:extLst>
              <a:ext uri="{28A0092B-C50C-407E-A947-70E740481C1C}">
                <a14:useLocalDpi xmlns:a14="http://schemas.microsoft.com/office/drawing/2010/main"/>
              </a:ext>
            </a:extLst>
          </a:blip>
          <a:stretch>
            <a:fillRect/>
          </a:stretch>
        </p:blipFill>
        <p:spPr>
          <a:xfrm>
            <a:off x="947428" y="1340768"/>
            <a:ext cx="10297143" cy="3449952"/>
          </a:xfrm>
          <a:prstGeom prst="rect">
            <a:avLst/>
          </a:prstGeom>
        </p:spPr>
      </p:pic>
      <p:sp>
        <p:nvSpPr>
          <p:cNvPr id="8" name="Text Box 18">
            <a:extLst>
              <a:ext uri="{FF2B5EF4-FFF2-40B4-BE49-F238E27FC236}">
                <a16:creationId xmlns:a16="http://schemas.microsoft.com/office/drawing/2014/main" id="{F572AA3B-1826-0845-A432-8A1BB402B4F8}"/>
              </a:ext>
            </a:extLst>
          </p:cNvPr>
          <p:cNvSpPr txBox="1">
            <a:spLocks noChangeArrowheads="1"/>
          </p:cNvSpPr>
          <p:nvPr/>
        </p:nvSpPr>
        <p:spPr bwMode="auto">
          <a:xfrm>
            <a:off x="1674018" y="5337262"/>
            <a:ext cx="8839201" cy="800219"/>
          </a:xfrm>
          <a:prstGeom prst="rect">
            <a:avLst/>
          </a:prstGeom>
          <a:solidFill>
            <a:srgbClr val="E8F0FF"/>
          </a:solidFill>
          <a:ln>
            <a:noFill/>
          </a:ln>
        </p:spPr>
        <p:txBody>
          <a:bodyPr wrap="square" tIns="182880" bIns="182880">
            <a:spAutoFit/>
          </a:bodyPr>
          <a:lstStyle>
            <a:lvl1pPr>
              <a:spcBef>
                <a:spcPct val="20000"/>
              </a:spcBef>
              <a:buClr>
                <a:schemeClr val="bg2"/>
              </a:buClr>
              <a:buSzPct val="75000"/>
              <a:buFont typeface="Wingdings" charset="2"/>
              <a:buChar char="n"/>
              <a:defRPr sz="2400">
                <a:solidFill>
                  <a:schemeClr val="tx1"/>
                </a:solidFill>
                <a:latin typeface="Calibri" charset="0"/>
                <a:ea typeface="ＭＳ Ｐゴシック" charset="-128"/>
              </a:defRPr>
            </a:lvl1pPr>
            <a:lvl2pPr marL="742950" indent="-285750">
              <a:spcBef>
                <a:spcPct val="20000"/>
              </a:spcBef>
              <a:buClr>
                <a:schemeClr val="accent2"/>
              </a:buClr>
              <a:buSzPct val="80000"/>
              <a:buFont typeface="Wingdings" charset="2"/>
              <a:buChar char="¨"/>
              <a:defRPr sz="2000">
                <a:solidFill>
                  <a:schemeClr val="tx1"/>
                </a:solidFill>
                <a:latin typeface="Calibri" charset="0"/>
                <a:ea typeface="ＭＳ Ｐゴシック" charset="-128"/>
              </a:defRPr>
            </a:lvl2pPr>
            <a:lvl3pPr marL="1143000" indent="-228600">
              <a:spcBef>
                <a:spcPct val="20000"/>
              </a:spcBef>
              <a:buClr>
                <a:schemeClr val="bg2"/>
              </a:buClr>
              <a:buSzPct val="65000"/>
              <a:buFont typeface="Wingdings" charset="2"/>
              <a:buChar char="n"/>
              <a:defRPr sz="2400">
                <a:solidFill>
                  <a:schemeClr val="tx1"/>
                </a:solidFill>
                <a:latin typeface="Calibri" charset="0"/>
                <a:ea typeface="ＭＳ Ｐゴシック" charset="-128"/>
              </a:defRPr>
            </a:lvl3pPr>
            <a:lvl4pPr marL="1600200" indent="-228600">
              <a:spcBef>
                <a:spcPct val="20000"/>
              </a:spcBef>
              <a:buClr>
                <a:schemeClr val="accent2"/>
              </a:buClr>
              <a:buSzPct val="70000"/>
              <a:buFont typeface="Wingdings" charset="2"/>
              <a:buChar char="¨"/>
              <a:defRPr sz="1600">
                <a:solidFill>
                  <a:schemeClr val="tx1"/>
                </a:solidFill>
                <a:latin typeface="Calibri" charset="0"/>
                <a:ea typeface="ＭＳ Ｐゴシック" charset="-128"/>
              </a:defRPr>
            </a:lvl4pPr>
            <a:lvl5pPr marL="2057400" indent="-228600">
              <a:spcBef>
                <a:spcPct val="20000"/>
              </a:spcBef>
              <a:buClr>
                <a:schemeClr val="bg2"/>
              </a:buClr>
              <a:buFont typeface="Wingdings" charset="2"/>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9pPr>
          </a:lstStyle>
          <a:p>
            <a:pPr>
              <a:spcBef>
                <a:spcPts val="600"/>
              </a:spcBef>
              <a:spcAft>
                <a:spcPts val="600"/>
              </a:spcAft>
              <a:buClrTx/>
              <a:buSzTx/>
              <a:buNone/>
            </a:pP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Exposing</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all</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parts</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of</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an</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application</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p>
        </p:txBody>
      </p:sp>
      <p:sp>
        <p:nvSpPr>
          <p:cNvPr id="9" name="Text Box 2">
            <a:extLst>
              <a:ext uri="{FF2B5EF4-FFF2-40B4-BE49-F238E27FC236}">
                <a16:creationId xmlns:a16="http://schemas.microsoft.com/office/drawing/2014/main" id="{19E9E9CA-CA00-8A48-AB7C-24FF4C29788E}"/>
              </a:ext>
            </a:extLst>
          </p:cNvPr>
          <p:cNvSpPr txBox="1">
            <a:spLocks noChangeArrowheads="1"/>
          </p:cNvSpPr>
          <p:nvPr/>
        </p:nvSpPr>
        <p:spPr bwMode="auto">
          <a:xfrm>
            <a:off x="9065136" y="6514761"/>
            <a:ext cx="3099792" cy="338524"/>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600" b="0" u="none" dirty="0">
                <a:solidFill>
                  <a:schemeClr val="accent1">
                    <a:lumMod val="75000"/>
                  </a:schemeClr>
                </a:solidFill>
                <a:latin typeface="Franklin Gothic Book" panose="020B0503020102020204" pitchFamily="34" charset="0"/>
                <a:cs typeface="Franklin Gothic Book Regular" charset="0"/>
              </a:rPr>
              <a:t>image: Peng (Science, 2011)</a:t>
            </a:r>
          </a:p>
        </p:txBody>
      </p:sp>
    </p:spTree>
    <p:extLst>
      <p:ext uri="{BB962C8B-B14F-4D97-AF65-F5344CB8AC3E}">
        <p14:creationId xmlns:p14="http://schemas.microsoft.com/office/powerpoint/2010/main" val="1775271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11A9A-34F8-F049-97C0-98845DDA918D}"/>
              </a:ext>
            </a:extLst>
          </p:cNvPr>
          <p:cNvSpPr>
            <a:spLocks noGrp="1"/>
          </p:cNvSpPr>
          <p:nvPr>
            <p:ph type="title"/>
          </p:nvPr>
        </p:nvSpPr>
        <p:spPr>
          <a:xfrm>
            <a:off x="1919536" y="111742"/>
            <a:ext cx="8229600" cy="738166"/>
          </a:xfrm>
        </p:spPr>
        <p:txBody>
          <a:bodyPr>
            <a:noAutofit/>
          </a:bodyPr>
          <a:lstStyle/>
          <a:p>
            <a:r>
              <a:rPr lang="pt-BR" dirty="0" err="1">
                <a:solidFill>
                  <a:srgbClr val="003D6C"/>
                </a:solidFill>
                <a:latin typeface="Franklin Gothic Medium" panose="020B0603020102020204" pitchFamily="34" charset="0"/>
              </a:rPr>
              <a:t>Who’s</a:t>
            </a:r>
            <a:r>
              <a:rPr lang="pt-BR" dirty="0">
                <a:solidFill>
                  <a:srgbClr val="003D6C"/>
                </a:solidFill>
                <a:latin typeface="Franklin Gothic Medium" panose="020B0603020102020204" pitchFamily="34" charset="0"/>
              </a:rPr>
              <a:t> </a:t>
            </a:r>
            <a:r>
              <a:rPr lang="pt-BR" dirty="0" err="1">
                <a:solidFill>
                  <a:srgbClr val="003D6C"/>
                </a:solidFill>
                <a:latin typeface="Franklin Gothic Medium" panose="020B0603020102020204" pitchFamily="34" charset="0"/>
              </a:rPr>
              <a:t>afraid</a:t>
            </a:r>
            <a:r>
              <a:rPr lang="pt-BR" dirty="0">
                <a:solidFill>
                  <a:srgbClr val="003D6C"/>
                </a:solidFill>
                <a:latin typeface="Franklin Gothic Medium" panose="020B0603020102020204" pitchFamily="34" charset="0"/>
              </a:rPr>
              <a:t> </a:t>
            </a:r>
            <a:r>
              <a:rPr lang="pt-BR" dirty="0" err="1">
                <a:solidFill>
                  <a:srgbClr val="003D6C"/>
                </a:solidFill>
                <a:latin typeface="Franklin Gothic Medium" panose="020B0603020102020204" pitchFamily="34" charset="0"/>
              </a:rPr>
              <a:t>of</a:t>
            </a:r>
            <a:r>
              <a:rPr lang="pt-BR" dirty="0">
                <a:solidFill>
                  <a:srgbClr val="003D6C"/>
                </a:solidFill>
                <a:latin typeface="Franklin Gothic Medium" panose="020B0603020102020204" pitchFamily="34" charset="0"/>
              </a:rPr>
              <a:t> </a:t>
            </a:r>
            <a:r>
              <a:rPr lang="pt-BR" dirty="0" err="1">
                <a:solidFill>
                  <a:srgbClr val="003D6C"/>
                </a:solidFill>
                <a:latin typeface="Franklin Gothic Medium" panose="020B0603020102020204" pitchFamily="34" charset="0"/>
              </a:rPr>
              <a:t>the</a:t>
            </a:r>
            <a:r>
              <a:rPr lang="pt-BR" dirty="0">
                <a:solidFill>
                  <a:srgbClr val="003D6C"/>
                </a:solidFill>
                <a:latin typeface="Franklin Gothic Medium" panose="020B0603020102020204" pitchFamily="34" charset="0"/>
              </a:rPr>
              <a:t> MAGI?</a:t>
            </a:r>
          </a:p>
        </p:txBody>
      </p:sp>
      <p:sp>
        <p:nvSpPr>
          <p:cNvPr id="10" name="Text Box 2">
            <a:extLst>
              <a:ext uri="{FF2B5EF4-FFF2-40B4-BE49-F238E27FC236}">
                <a16:creationId xmlns:a16="http://schemas.microsoft.com/office/drawing/2014/main" id="{D06E561E-5239-464B-B09F-5519C62B23FE}"/>
              </a:ext>
            </a:extLst>
          </p:cNvPr>
          <p:cNvSpPr txBox="1">
            <a:spLocks noChangeArrowheads="1"/>
          </p:cNvSpPr>
          <p:nvPr/>
        </p:nvSpPr>
        <p:spPr bwMode="auto">
          <a:xfrm>
            <a:off x="6420168" y="2208095"/>
            <a:ext cx="5220969" cy="2278296"/>
          </a:xfrm>
          <a:prstGeom prst="rect">
            <a:avLst/>
          </a:prstGeom>
          <a:solidFill>
            <a:srgbClr val="E8F0FF"/>
          </a:solidFill>
          <a:ln>
            <a:noFill/>
          </a:ln>
        </p:spPr>
        <p:txBody>
          <a:bodyPr wrap="square" lIns="61703" tIns="30851" rIns="61703" bIns="30851">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rPr>
              <a:t>Global </a:t>
            </a: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monopolies</a:t>
            </a:r>
            <a:endPar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or</a:t>
            </a:r>
            <a:endPar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cost</a:t>
            </a:r>
            <a:r>
              <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rPr>
              <a:t>/</a:t>
            </a: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effective</a:t>
            </a:r>
            <a:r>
              <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rPr>
              <a:t> </a:t>
            </a: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platforms</a:t>
            </a:r>
            <a:r>
              <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rPr>
              <a:t>?</a:t>
            </a:r>
          </a:p>
        </p:txBody>
      </p:sp>
      <p:grpSp>
        <p:nvGrpSpPr>
          <p:cNvPr id="6" name="Group 5">
            <a:extLst>
              <a:ext uri="{FF2B5EF4-FFF2-40B4-BE49-F238E27FC236}">
                <a16:creationId xmlns:a16="http://schemas.microsoft.com/office/drawing/2014/main" id="{B065431B-2211-6647-A7BC-3D5EFEB0E8D6}"/>
              </a:ext>
            </a:extLst>
          </p:cNvPr>
          <p:cNvGrpSpPr/>
          <p:nvPr/>
        </p:nvGrpSpPr>
        <p:grpSpPr>
          <a:xfrm>
            <a:off x="609113" y="1611812"/>
            <a:ext cx="5486887" cy="4335846"/>
            <a:chOff x="609113" y="1611812"/>
            <a:chExt cx="5486887" cy="4335846"/>
          </a:xfrm>
        </p:grpSpPr>
        <p:pic>
          <p:nvPicPr>
            <p:cNvPr id="4" name="Imagem 3">
              <a:extLst>
                <a:ext uri="{FF2B5EF4-FFF2-40B4-BE49-F238E27FC236}">
                  <a16:creationId xmlns:a16="http://schemas.microsoft.com/office/drawing/2014/main" id="{830C682E-7EB9-2047-AFE3-F99D045936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0025" y="2570030"/>
              <a:ext cx="2381325" cy="816418"/>
            </a:xfrm>
            <a:prstGeom prst="rect">
              <a:avLst/>
            </a:prstGeom>
          </p:spPr>
        </p:pic>
        <p:pic>
          <p:nvPicPr>
            <p:cNvPr id="5" name="Picture 11">
              <a:extLst>
                <a:ext uri="{FF2B5EF4-FFF2-40B4-BE49-F238E27FC236}">
                  <a16:creationId xmlns:a16="http://schemas.microsoft.com/office/drawing/2014/main" id="{8D65C5DC-E1E5-5447-B989-54DEFCBAC0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1350" y="2075122"/>
              <a:ext cx="2226147" cy="1669611"/>
            </a:xfrm>
            <a:prstGeom prst="rect">
              <a:avLst/>
            </a:prstGeom>
          </p:spPr>
        </p:pic>
        <p:pic>
          <p:nvPicPr>
            <p:cNvPr id="7" name="Imagem 6">
              <a:extLst>
                <a:ext uri="{FF2B5EF4-FFF2-40B4-BE49-F238E27FC236}">
                  <a16:creationId xmlns:a16="http://schemas.microsoft.com/office/drawing/2014/main" id="{166E6CE6-CCFA-194F-99CE-504B3B6097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03712" y="4172090"/>
              <a:ext cx="1586616" cy="583190"/>
            </a:xfrm>
            <a:prstGeom prst="rect">
              <a:avLst/>
            </a:prstGeom>
          </p:spPr>
        </p:pic>
        <p:pic>
          <p:nvPicPr>
            <p:cNvPr id="8" name="Imagem 7">
              <a:extLst>
                <a:ext uri="{FF2B5EF4-FFF2-40B4-BE49-F238E27FC236}">
                  <a16:creationId xmlns:a16="http://schemas.microsoft.com/office/drawing/2014/main" id="{7F70FA26-7759-AD43-A79A-62CCAD3F57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0622" y="3779735"/>
              <a:ext cx="1739169" cy="1159448"/>
            </a:xfrm>
            <a:prstGeom prst="rect">
              <a:avLst/>
            </a:prstGeom>
          </p:spPr>
        </p:pic>
        <p:sp>
          <p:nvSpPr>
            <p:cNvPr id="3" name="Cloud 3">
              <a:extLst>
                <a:ext uri="{FF2B5EF4-FFF2-40B4-BE49-F238E27FC236}">
                  <a16:creationId xmlns:a16="http://schemas.microsoft.com/office/drawing/2014/main" id="{E09FE9B8-B041-E14E-9506-03B4FA9760A2}"/>
                </a:ext>
              </a:extLst>
            </p:cNvPr>
            <p:cNvSpPr/>
            <p:nvPr/>
          </p:nvSpPr>
          <p:spPr>
            <a:xfrm>
              <a:off x="609113" y="1611812"/>
              <a:ext cx="5486887" cy="4335846"/>
            </a:xfrm>
            <a:prstGeom prst="cloud">
              <a:avLst/>
            </a:prstGeom>
            <a:solidFill>
              <a:srgbClr val="DEEBF7">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16" b="0" u="sng" strike="noStrike" kern="1200" cap="none" spc="0" normalizeH="0" baseline="0" noProof="0" dirty="0">
                <a:ln>
                  <a:noFill/>
                </a:ln>
                <a:solidFill>
                  <a:srgbClr val="FFFFFF"/>
                </a:solidFill>
                <a:effectLst/>
                <a:uLnTx/>
                <a:uFillTx/>
                <a:latin typeface="Franklin Gothic Book" panose="020B0503020102020204" pitchFamily="34" charset="0"/>
              </a:endParaRPr>
            </a:p>
          </p:txBody>
        </p:sp>
      </p:grpSp>
    </p:spTree>
    <p:extLst>
      <p:ext uri="{BB962C8B-B14F-4D97-AF65-F5344CB8AC3E}">
        <p14:creationId xmlns:p14="http://schemas.microsoft.com/office/powerpoint/2010/main" val="171953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ews from the Group on Earth Observations (GEO), leading the Global Earth  Observation System of Systems (GEOSS) | World Meteorological Organization">
            <a:extLst>
              <a:ext uri="{FF2B5EF4-FFF2-40B4-BE49-F238E27FC236}">
                <a16:creationId xmlns:a16="http://schemas.microsoft.com/office/drawing/2014/main" id="{4B927ADD-57E5-F948-AA6D-2B0BE2CFB2A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423" y="2316828"/>
            <a:ext cx="1788125" cy="104062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E211A9A-34F8-F049-97C0-98845DDA918D}"/>
              </a:ext>
            </a:extLst>
          </p:cNvPr>
          <p:cNvSpPr>
            <a:spLocks noGrp="1"/>
          </p:cNvSpPr>
          <p:nvPr>
            <p:ph type="title"/>
          </p:nvPr>
        </p:nvSpPr>
        <p:spPr>
          <a:xfrm>
            <a:off x="638277" y="-7875"/>
            <a:ext cx="11031538" cy="977803"/>
          </a:xfrm>
        </p:spPr>
        <p:txBody>
          <a:bodyPr>
            <a:normAutofit/>
          </a:bodyPr>
          <a:lstStyle/>
          <a:p>
            <a:r>
              <a:rPr lang="pt-BR" dirty="0">
                <a:solidFill>
                  <a:srgbClr val="003D6C"/>
                </a:solidFill>
                <a:latin typeface="Franklin Gothic Medium" panose="020B0603020102020204" pitchFamily="34" charset="0"/>
              </a:rPr>
              <a:t> </a:t>
            </a:r>
            <a:r>
              <a:rPr lang="en-GB" sz="4400" dirty="0">
                <a:solidFill>
                  <a:srgbClr val="003D6C"/>
                </a:solidFill>
                <a:latin typeface="Franklin Gothic Medium" panose="020B0603020102020204" pitchFamily="34" charset="0"/>
              </a:rPr>
              <a:t>A  pragmatic approach to the MAGI</a:t>
            </a:r>
          </a:p>
        </p:txBody>
      </p:sp>
      <p:sp>
        <p:nvSpPr>
          <p:cNvPr id="30" name="Retângulo 29">
            <a:extLst>
              <a:ext uri="{FF2B5EF4-FFF2-40B4-BE49-F238E27FC236}">
                <a16:creationId xmlns:a16="http://schemas.microsoft.com/office/drawing/2014/main" id="{A9AFBF0E-F739-FC45-B200-E11BFD4873AA}"/>
              </a:ext>
            </a:extLst>
          </p:cNvPr>
          <p:cNvSpPr/>
          <p:nvPr/>
        </p:nvSpPr>
        <p:spPr>
          <a:xfrm>
            <a:off x="6962229" y="1270897"/>
            <a:ext cx="4566138" cy="2048956"/>
          </a:xfrm>
          <a:prstGeom prst="rect">
            <a:avLst/>
          </a:prstGeom>
          <a:solidFill>
            <a:srgbClr val="66ABFF">
              <a:alpha val="4706"/>
            </a:srgb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3600" b="0" u="none" strike="noStrike" kern="1200" cap="none" spc="0" normalizeH="0" baseline="0" noProof="0" dirty="0">
                <a:ln>
                  <a:noFill/>
                </a:ln>
                <a:solidFill>
                  <a:srgbClr val="DE6A10">
                    <a:lumMod val="50000"/>
                  </a:srgbClr>
                </a:solidFill>
                <a:effectLst/>
                <a:uLnTx/>
                <a:uFillTx/>
                <a:latin typeface="Franklin Gothic Book" panose="020B0503020102020204" pitchFamily="34" charset="0"/>
              </a:rPr>
              <a:t>Open Earth Alliance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sz="3600" b="0" u="none" strike="noStrike" kern="1200" cap="none" spc="0" normalizeH="0" baseline="0" noProof="0" dirty="0">
              <a:ln>
                <a:noFill/>
              </a:ln>
              <a:solidFill>
                <a:srgbClr val="DE6A10">
                  <a:lumMod val="50000"/>
                </a:srgbClr>
              </a:solidFill>
              <a:effectLst/>
              <a:uLnTx/>
              <a:uFillTx/>
              <a:latin typeface="Franklin Gothic Book" panose="020B0503020102020204" pitchFamily="34" charset="0"/>
            </a:endParaRPr>
          </a:p>
        </p:txBody>
      </p:sp>
      <p:pic>
        <p:nvPicPr>
          <p:cNvPr id="9" name="Imagem 8">
            <a:extLst>
              <a:ext uri="{FF2B5EF4-FFF2-40B4-BE49-F238E27FC236}">
                <a16:creationId xmlns:a16="http://schemas.microsoft.com/office/drawing/2014/main" id="{95096962-8DFF-1846-B3FB-A155BFDE93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4047" y="3612290"/>
            <a:ext cx="2817291" cy="1015588"/>
          </a:xfrm>
          <a:prstGeom prst="rect">
            <a:avLst/>
          </a:prstGeom>
        </p:spPr>
      </p:pic>
      <p:pic>
        <p:nvPicPr>
          <p:cNvPr id="16" name="Picture 15">
            <a:extLst>
              <a:ext uri="{FF2B5EF4-FFF2-40B4-BE49-F238E27FC236}">
                <a16:creationId xmlns:a16="http://schemas.microsoft.com/office/drawing/2014/main" id="{9490FFEE-7995-4640-9FB9-C6967A27DC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5298" y="3970481"/>
            <a:ext cx="2395840" cy="1114703"/>
          </a:xfrm>
          <a:prstGeom prst="rect">
            <a:avLst/>
          </a:prstGeom>
        </p:spPr>
      </p:pic>
      <p:sp>
        <p:nvSpPr>
          <p:cNvPr id="18" name="Text Box 2">
            <a:extLst>
              <a:ext uri="{FF2B5EF4-FFF2-40B4-BE49-F238E27FC236}">
                <a16:creationId xmlns:a16="http://schemas.microsoft.com/office/drawing/2014/main" id="{7CBC7D85-3185-8D4C-BB74-EEB1A10B95F6}"/>
              </a:ext>
            </a:extLst>
          </p:cNvPr>
          <p:cNvSpPr txBox="1">
            <a:spLocks noChangeArrowheads="1"/>
          </p:cNvSpPr>
          <p:nvPr/>
        </p:nvSpPr>
        <p:spPr bwMode="auto">
          <a:xfrm>
            <a:off x="1792106" y="5891849"/>
            <a:ext cx="8723881" cy="924079"/>
          </a:xfrm>
          <a:prstGeom prst="rect">
            <a:avLst/>
          </a:prstGeom>
          <a:solidFill>
            <a:srgbClr val="DDEDFB"/>
          </a:solidFill>
          <a:ln>
            <a:noFill/>
          </a:ln>
        </p:spPr>
        <p:txBody>
          <a:bodyPr wrap="square" lIns="61703" tIns="30851" rIns="61703" bIns="30851">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sz="2800" b="0" i="0" u="none" strike="noStrike" kern="1200" cap="none" spc="0" normalizeH="0" baseline="0" noProof="0" dirty="0">
                <a:ln>
                  <a:noFill/>
                </a:ln>
                <a:solidFill>
                  <a:srgbClr val="003D6C"/>
                </a:solidFill>
                <a:effectLst/>
                <a:uLnTx/>
                <a:uFillTx/>
                <a:latin typeface="Franklin Gothic Book" panose="020B0503020102020204" pitchFamily="34" charset="0"/>
                <a:ea typeface="ＭＳ Ｐゴシック" charset="0"/>
              </a:rPr>
              <a:t>Open source: vendor independence, level-playing field, globally accessible</a:t>
            </a:r>
          </a:p>
        </p:txBody>
      </p:sp>
      <p:pic>
        <p:nvPicPr>
          <p:cNvPr id="11" name="Picture 10">
            <a:extLst>
              <a:ext uri="{FF2B5EF4-FFF2-40B4-BE49-F238E27FC236}">
                <a16:creationId xmlns:a16="http://schemas.microsoft.com/office/drawing/2014/main" id="{3FB0F1F7-8B38-C74F-8B80-E733BE4965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7480" y="4788693"/>
            <a:ext cx="3047439" cy="913301"/>
          </a:xfrm>
          <a:prstGeom prst="rect">
            <a:avLst/>
          </a:prstGeom>
        </p:spPr>
      </p:pic>
      <p:grpSp>
        <p:nvGrpSpPr>
          <p:cNvPr id="15" name="Group 14">
            <a:extLst>
              <a:ext uri="{FF2B5EF4-FFF2-40B4-BE49-F238E27FC236}">
                <a16:creationId xmlns:a16="http://schemas.microsoft.com/office/drawing/2014/main" id="{94299286-3639-8444-8D2C-7A1785EBB090}"/>
              </a:ext>
            </a:extLst>
          </p:cNvPr>
          <p:cNvGrpSpPr/>
          <p:nvPr/>
        </p:nvGrpSpPr>
        <p:grpSpPr>
          <a:xfrm>
            <a:off x="609600" y="1159784"/>
            <a:ext cx="5298147" cy="4273244"/>
            <a:chOff x="609113" y="1611812"/>
            <a:chExt cx="5486887" cy="4335846"/>
          </a:xfrm>
        </p:grpSpPr>
        <p:pic>
          <p:nvPicPr>
            <p:cNvPr id="17" name="Imagem 3">
              <a:extLst>
                <a:ext uri="{FF2B5EF4-FFF2-40B4-BE49-F238E27FC236}">
                  <a16:creationId xmlns:a16="http://schemas.microsoft.com/office/drawing/2014/main" id="{024C67C3-A2D6-0146-A439-60C413C9A5F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30025" y="2570030"/>
              <a:ext cx="2381325" cy="816418"/>
            </a:xfrm>
            <a:prstGeom prst="rect">
              <a:avLst/>
            </a:prstGeom>
          </p:spPr>
        </p:pic>
        <p:pic>
          <p:nvPicPr>
            <p:cNvPr id="19" name="Picture 11">
              <a:extLst>
                <a:ext uri="{FF2B5EF4-FFF2-40B4-BE49-F238E27FC236}">
                  <a16:creationId xmlns:a16="http://schemas.microsoft.com/office/drawing/2014/main" id="{9C24294E-483C-0644-8DAD-D2B68DE1ACE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11350" y="2075122"/>
              <a:ext cx="2226147" cy="1669611"/>
            </a:xfrm>
            <a:prstGeom prst="rect">
              <a:avLst/>
            </a:prstGeom>
          </p:spPr>
        </p:pic>
        <p:pic>
          <p:nvPicPr>
            <p:cNvPr id="20" name="Imagem 6">
              <a:extLst>
                <a:ext uri="{FF2B5EF4-FFF2-40B4-BE49-F238E27FC236}">
                  <a16:creationId xmlns:a16="http://schemas.microsoft.com/office/drawing/2014/main" id="{38C30C3A-E935-F541-8E3D-5CA2AD8261F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03712" y="4172090"/>
              <a:ext cx="1586616" cy="583190"/>
            </a:xfrm>
            <a:prstGeom prst="rect">
              <a:avLst/>
            </a:prstGeom>
          </p:spPr>
        </p:pic>
        <p:pic>
          <p:nvPicPr>
            <p:cNvPr id="21" name="Imagem 7">
              <a:extLst>
                <a:ext uri="{FF2B5EF4-FFF2-40B4-BE49-F238E27FC236}">
                  <a16:creationId xmlns:a16="http://schemas.microsoft.com/office/drawing/2014/main" id="{AB3650E0-3FFA-C446-BA62-83C3A51529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0622" y="3779735"/>
              <a:ext cx="1739169" cy="1159448"/>
            </a:xfrm>
            <a:prstGeom prst="rect">
              <a:avLst/>
            </a:prstGeom>
          </p:spPr>
        </p:pic>
        <p:sp>
          <p:nvSpPr>
            <p:cNvPr id="22" name="Cloud 3">
              <a:extLst>
                <a:ext uri="{FF2B5EF4-FFF2-40B4-BE49-F238E27FC236}">
                  <a16:creationId xmlns:a16="http://schemas.microsoft.com/office/drawing/2014/main" id="{F5210DBD-E57C-5D42-991E-C298700D8CBF}"/>
                </a:ext>
              </a:extLst>
            </p:cNvPr>
            <p:cNvSpPr/>
            <p:nvPr/>
          </p:nvSpPr>
          <p:spPr>
            <a:xfrm>
              <a:off x="609113" y="1611812"/>
              <a:ext cx="5486887" cy="4335846"/>
            </a:xfrm>
            <a:prstGeom prst="cloud">
              <a:avLst/>
            </a:prstGeom>
            <a:solidFill>
              <a:srgbClr val="DEEBF7">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16" b="0" u="sng" strike="noStrike" kern="1200" cap="none" spc="0" normalizeH="0" baseline="0" noProof="0" dirty="0">
                <a:ln>
                  <a:noFill/>
                </a:ln>
                <a:solidFill>
                  <a:srgbClr val="FFFFFF"/>
                </a:solidFill>
                <a:effectLst/>
                <a:uLnTx/>
                <a:uFillTx/>
                <a:latin typeface="Franklin Gothic Book" panose="020B0503020102020204" pitchFamily="34" charset="0"/>
              </a:endParaRPr>
            </a:p>
          </p:txBody>
        </p:sp>
      </p:grpSp>
    </p:spTree>
    <p:extLst>
      <p:ext uri="{BB962C8B-B14F-4D97-AF65-F5344CB8AC3E}">
        <p14:creationId xmlns:p14="http://schemas.microsoft.com/office/powerpoint/2010/main" val="4173254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E993E3-8449-CA46-BB71-5544075074B2}"/>
              </a:ext>
            </a:extLst>
          </p:cNvPr>
          <p:cNvSpPr txBox="1">
            <a:spLocks/>
          </p:cNvSpPr>
          <p:nvPr/>
        </p:nvSpPr>
        <p:spPr>
          <a:xfrm>
            <a:off x="1524000" y="95499"/>
            <a:ext cx="8900984"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3800" b="1" i="0" u="none" strike="noStrike" cap="none" spc="0" baseline="0">
                <a:ln>
                  <a:noFill/>
                </a:ln>
                <a:solidFill>
                  <a:srgbClr val="002060"/>
                </a:solidFill>
                <a:uFillTx/>
                <a:latin typeface="Proxima Nova Lt"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en-GB" b="0" kern="0" dirty="0">
                <a:latin typeface="IBM Plex Sans Medium" panose="020B0503050203000203" pitchFamily="34" charset="77"/>
              </a:rPr>
              <a:t>Recent</a:t>
            </a:r>
            <a:r>
              <a:rPr lang="pt-BR" b="0" kern="0" dirty="0">
                <a:latin typeface="IBM Plex Sans Medium" panose="020B0503050203000203" pitchFamily="34" charset="77"/>
              </a:rPr>
              <a:t>  </a:t>
            </a:r>
            <a:r>
              <a:rPr lang="pt-BR" b="0" kern="0" dirty="0" err="1">
                <a:latin typeface="IBM Plex Sans Medium" panose="020B0503050203000203" pitchFamily="34" charset="77"/>
              </a:rPr>
              <a:t>progress</a:t>
            </a:r>
            <a:r>
              <a:rPr lang="pt-BR" b="0" kern="0" dirty="0">
                <a:latin typeface="IBM Plex Sans Medium" panose="020B0503050203000203" pitchFamily="34" charset="77"/>
              </a:rPr>
              <a:t> in big EO data </a:t>
            </a:r>
          </a:p>
        </p:txBody>
      </p:sp>
      <p:pic>
        <p:nvPicPr>
          <p:cNvPr id="1026" name="Picture 2" descr="Global Forest Observations Initiative: Events detail">
            <a:extLst>
              <a:ext uri="{FF2B5EF4-FFF2-40B4-BE49-F238E27FC236}">
                <a16:creationId xmlns:a16="http://schemas.microsoft.com/office/drawing/2014/main" id="{B943A49D-3A63-8E4E-95F3-4ED0A4A63E2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14888" y="1480990"/>
            <a:ext cx="2643027" cy="1210588"/>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62E9CADD-EBB3-F949-96C8-367410C7DE7A}"/>
              </a:ext>
            </a:extLst>
          </p:cNvPr>
          <p:cNvSpPr/>
          <p:nvPr/>
        </p:nvSpPr>
        <p:spPr>
          <a:xfrm>
            <a:off x="4415971" y="1592299"/>
            <a:ext cx="533400" cy="937458"/>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CH" sz="2400" b="0" u="none" dirty="0">
              <a:solidFill>
                <a:srgbClr val="FFFFFF"/>
              </a:solidFill>
              <a:latin typeface="Franklin Gothic Book" panose="020B0503020102020204" pitchFamily="34" charset="0"/>
              <a:ea typeface="+mn-ea"/>
              <a:sym typeface="Helvetica Light"/>
            </a:endParaRPr>
          </a:p>
        </p:txBody>
      </p:sp>
      <p:sp>
        <p:nvSpPr>
          <p:cNvPr id="4" name="Rectangle 3">
            <a:extLst>
              <a:ext uri="{FF2B5EF4-FFF2-40B4-BE49-F238E27FC236}">
                <a16:creationId xmlns:a16="http://schemas.microsoft.com/office/drawing/2014/main" id="{FA82AD4F-21A3-2246-81E5-6C896E96F691}"/>
              </a:ext>
            </a:extLst>
          </p:cNvPr>
          <p:cNvSpPr/>
          <p:nvPr/>
        </p:nvSpPr>
        <p:spPr>
          <a:xfrm>
            <a:off x="4949372" y="1480990"/>
            <a:ext cx="2528143" cy="1210588"/>
          </a:xfrm>
          <a:prstGeom prst="rect">
            <a:avLst/>
          </a:prstGeom>
          <a:solidFill>
            <a:srgbClr val="DEEBF7"/>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Data on clouds</a:t>
            </a:r>
          </a:p>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Sentinel-2 </a:t>
            </a:r>
          </a:p>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Landsat</a:t>
            </a:r>
          </a:p>
        </p:txBody>
      </p:sp>
      <p:pic>
        <p:nvPicPr>
          <p:cNvPr id="6" name="Imagem 21">
            <a:extLst>
              <a:ext uri="{FF2B5EF4-FFF2-40B4-BE49-F238E27FC236}">
                <a16:creationId xmlns:a16="http://schemas.microsoft.com/office/drawing/2014/main" id="{9344F895-F061-204D-9801-95E6984FBF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22558" y="1368953"/>
            <a:ext cx="1993769" cy="1423884"/>
          </a:xfrm>
          <a:prstGeom prst="rect">
            <a:avLst/>
          </a:prstGeom>
          <a:ln>
            <a:solidFill>
              <a:srgbClr val="002060"/>
            </a:solidFill>
          </a:ln>
        </p:spPr>
      </p:pic>
      <p:sp>
        <p:nvSpPr>
          <p:cNvPr id="9" name="Right Arrow 8">
            <a:extLst>
              <a:ext uri="{FF2B5EF4-FFF2-40B4-BE49-F238E27FC236}">
                <a16:creationId xmlns:a16="http://schemas.microsoft.com/office/drawing/2014/main" id="{5F7707E0-3B30-1F47-AF52-B655B3E96E92}"/>
              </a:ext>
            </a:extLst>
          </p:cNvPr>
          <p:cNvSpPr/>
          <p:nvPr/>
        </p:nvSpPr>
        <p:spPr>
          <a:xfrm>
            <a:off x="7589157" y="1592297"/>
            <a:ext cx="533400" cy="937458"/>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CH" sz="2400" b="0" u="none" dirty="0">
              <a:solidFill>
                <a:srgbClr val="FFFFFF"/>
              </a:solidFill>
              <a:latin typeface="Franklin Gothic Book" panose="020B0503020102020204" pitchFamily="34" charset="0"/>
              <a:ea typeface="+mn-ea"/>
              <a:sym typeface="Helvetica Light"/>
            </a:endParaRPr>
          </a:p>
        </p:txBody>
      </p:sp>
      <p:sp>
        <p:nvSpPr>
          <p:cNvPr id="12" name="Rectangle 11">
            <a:extLst>
              <a:ext uri="{FF2B5EF4-FFF2-40B4-BE49-F238E27FC236}">
                <a16:creationId xmlns:a16="http://schemas.microsoft.com/office/drawing/2014/main" id="{9F4A7889-1BD4-644F-8854-31FEF94744D2}"/>
              </a:ext>
            </a:extLst>
          </p:cNvPr>
          <p:cNvSpPr/>
          <p:nvPr/>
        </p:nvSpPr>
        <p:spPr>
          <a:xfrm>
            <a:off x="1898184" y="3558249"/>
            <a:ext cx="2748256" cy="1210588"/>
          </a:xfrm>
          <a:prstGeom prst="rect">
            <a:avLst/>
          </a:prstGeom>
          <a:solidFill>
            <a:srgbClr val="DEEBF7"/>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Digital Earth Africa</a:t>
            </a:r>
          </a:p>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Swiss Data Cube</a:t>
            </a:r>
          </a:p>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Brazil Data Cube</a:t>
            </a:r>
          </a:p>
        </p:txBody>
      </p:sp>
      <p:sp>
        <p:nvSpPr>
          <p:cNvPr id="31" name="Right Arrow 30">
            <a:extLst>
              <a:ext uri="{FF2B5EF4-FFF2-40B4-BE49-F238E27FC236}">
                <a16:creationId xmlns:a16="http://schemas.microsoft.com/office/drawing/2014/main" id="{FE50E633-79B2-F547-9123-4ED809F86BDC}"/>
              </a:ext>
            </a:extLst>
          </p:cNvPr>
          <p:cNvSpPr/>
          <p:nvPr/>
        </p:nvSpPr>
        <p:spPr>
          <a:xfrm>
            <a:off x="10172573" y="1592297"/>
            <a:ext cx="401084" cy="937458"/>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CH" sz="2400" b="0" u="none" dirty="0">
              <a:solidFill>
                <a:srgbClr val="FFFFFF"/>
              </a:solidFill>
              <a:latin typeface="Franklin Gothic Book" panose="020B0503020102020204" pitchFamily="34" charset="0"/>
              <a:ea typeface="+mn-ea"/>
              <a:sym typeface="Helvetica Light"/>
            </a:endParaRPr>
          </a:p>
        </p:txBody>
      </p:sp>
      <p:sp>
        <p:nvSpPr>
          <p:cNvPr id="32" name="Right Arrow 31">
            <a:extLst>
              <a:ext uri="{FF2B5EF4-FFF2-40B4-BE49-F238E27FC236}">
                <a16:creationId xmlns:a16="http://schemas.microsoft.com/office/drawing/2014/main" id="{C4958125-6BBA-5E48-A203-8184737DB091}"/>
              </a:ext>
            </a:extLst>
          </p:cNvPr>
          <p:cNvSpPr/>
          <p:nvPr/>
        </p:nvSpPr>
        <p:spPr>
          <a:xfrm>
            <a:off x="4762574" y="3694815"/>
            <a:ext cx="533400" cy="937458"/>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CH" sz="2400" b="0" u="none" dirty="0">
              <a:solidFill>
                <a:srgbClr val="FFFFFF"/>
              </a:solidFill>
              <a:latin typeface="Franklin Gothic Book" panose="020B0503020102020204" pitchFamily="34" charset="0"/>
              <a:ea typeface="+mn-ea"/>
              <a:sym typeface="Helvetica Light"/>
            </a:endParaRPr>
          </a:p>
        </p:txBody>
      </p:sp>
      <p:pic>
        <p:nvPicPr>
          <p:cNvPr id="33" name="Imagem 26">
            <a:extLst>
              <a:ext uri="{FF2B5EF4-FFF2-40B4-BE49-F238E27FC236}">
                <a16:creationId xmlns:a16="http://schemas.microsoft.com/office/drawing/2014/main" id="{D8F7DA23-5EB8-374F-ABD0-B9D4F6668A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4183" y="3479088"/>
            <a:ext cx="1224436" cy="841484"/>
          </a:xfrm>
          <a:prstGeom prst="rect">
            <a:avLst/>
          </a:prstGeom>
        </p:spPr>
      </p:pic>
      <p:sp>
        <p:nvSpPr>
          <p:cNvPr id="30" name="AutoShape 4">
            <a:extLst>
              <a:ext uri="{FF2B5EF4-FFF2-40B4-BE49-F238E27FC236}">
                <a16:creationId xmlns:a16="http://schemas.microsoft.com/office/drawing/2014/main" id="{ED876FC2-99A6-AC48-BF3B-B378BD3BD23A}"/>
              </a:ext>
            </a:extLst>
          </p:cNvPr>
          <p:cNvSpPr>
            <a:spLocks noChangeAspect="1" noChangeArrowheads="1"/>
          </p:cNvSpPr>
          <p:nvPr/>
        </p:nvSpPr>
        <p:spPr bwMode="auto">
          <a:xfrm>
            <a:off x="6859108" y="3332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H" b="0" dirty="0"/>
          </a:p>
        </p:txBody>
      </p:sp>
      <p:pic>
        <p:nvPicPr>
          <p:cNvPr id="35" name="Picture 34">
            <a:extLst>
              <a:ext uri="{FF2B5EF4-FFF2-40B4-BE49-F238E27FC236}">
                <a16:creationId xmlns:a16="http://schemas.microsoft.com/office/drawing/2014/main" id="{571F6E21-E057-F244-AAD0-EBB9BDCB9E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79638" y="4396368"/>
            <a:ext cx="1090133" cy="1149237"/>
          </a:xfrm>
          <a:prstGeom prst="rect">
            <a:avLst/>
          </a:prstGeom>
        </p:spPr>
      </p:pic>
      <p:pic>
        <p:nvPicPr>
          <p:cNvPr id="1032" name="Picture 8" descr="Euro Data Cube · GitHub">
            <a:extLst>
              <a:ext uri="{FF2B5EF4-FFF2-40B4-BE49-F238E27FC236}">
                <a16:creationId xmlns:a16="http://schemas.microsoft.com/office/drawing/2014/main" id="{174CD839-1CA3-244F-A8FA-098CB59DF48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751004" y="3427066"/>
            <a:ext cx="841484" cy="841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be Icon #137666 - Free Icons Library">
            <a:extLst>
              <a:ext uri="{FF2B5EF4-FFF2-40B4-BE49-F238E27FC236}">
                <a16:creationId xmlns:a16="http://schemas.microsoft.com/office/drawing/2014/main" id="{67A04C01-C640-AD4F-8829-D3F5F9992A73}"/>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701815" y="4383688"/>
            <a:ext cx="841484" cy="84148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C09A9F9-240C-CB4D-8694-8151BEE8DC5B}"/>
              </a:ext>
            </a:extLst>
          </p:cNvPr>
          <p:cNvSpPr txBox="1"/>
          <p:nvPr/>
        </p:nvSpPr>
        <p:spPr>
          <a:xfrm>
            <a:off x="7758464" y="5135236"/>
            <a:ext cx="74860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00" fontAlgn="auto" hangingPunct="0">
              <a:spcBef>
                <a:spcPts val="0"/>
              </a:spcBef>
              <a:spcAft>
                <a:spcPts val="0"/>
              </a:spcAft>
            </a:pPr>
            <a:r>
              <a:rPr lang="en-CH" b="0" u="none" dirty="0">
                <a:solidFill>
                  <a:srgbClr val="003D6C"/>
                </a:solidFill>
                <a:latin typeface="IBM Plex Sans" panose="020B0503050203000203" pitchFamily="34" charset="77"/>
                <a:ea typeface="+mn-ea"/>
                <a:sym typeface="Helvetica Light"/>
              </a:rPr>
              <a:t>DCoD</a:t>
            </a:r>
          </a:p>
        </p:txBody>
      </p:sp>
      <p:sp>
        <p:nvSpPr>
          <p:cNvPr id="40" name="Nuvem 14">
            <a:extLst>
              <a:ext uri="{FF2B5EF4-FFF2-40B4-BE49-F238E27FC236}">
                <a16:creationId xmlns:a16="http://schemas.microsoft.com/office/drawing/2014/main" id="{C5A8A23A-38FC-A642-9370-050DDCDB0972}"/>
              </a:ext>
            </a:extLst>
          </p:cNvPr>
          <p:cNvSpPr/>
          <p:nvPr/>
        </p:nvSpPr>
        <p:spPr>
          <a:xfrm>
            <a:off x="5641057" y="2956619"/>
            <a:ext cx="3677115" cy="3093127"/>
          </a:xfrm>
          <a:prstGeom prst="cloud">
            <a:avLst/>
          </a:prstGeom>
          <a:noFill/>
          <a:ln w="1270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400" tIns="50800" rIns="50800" bIns="50800" numCol="1" spcCol="38100" rtlCol="0" anchor="ctr">
            <a:noAutofit/>
          </a:bodyPr>
          <a:lstStyle/>
          <a:p>
            <a:pPr defTabSz="584185" fontAlgn="auto" hangingPunct="0">
              <a:spcBef>
                <a:spcPts val="0"/>
              </a:spcBef>
              <a:spcAft>
                <a:spcPts val="0"/>
              </a:spcAft>
            </a:pPr>
            <a:endParaRPr lang="pt-BR" sz="2400" b="0" u="none" dirty="0">
              <a:solidFill>
                <a:srgbClr val="FFFFFF"/>
              </a:solidFill>
              <a:latin typeface="IBM Plex Sans" panose="020B0503050203000203" pitchFamily="34" charset="77"/>
              <a:ea typeface="+mn-ea"/>
              <a:sym typeface="Helvetica Light"/>
            </a:endParaRPr>
          </a:p>
        </p:txBody>
      </p:sp>
      <p:sp>
        <p:nvSpPr>
          <p:cNvPr id="41" name="Rectangle 40">
            <a:extLst>
              <a:ext uri="{FF2B5EF4-FFF2-40B4-BE49-F238E27FC236}">
                <a16:creationId xmlns:a16="http://schemas.microsoft.com/office/drawing/2014/main" id="{898CBBD2-7F46-184A-B01D-7FFE39F9A09C}"/>
              </a:ext>
            </a:extLst>
          </p:cNvPr>
          <p:cNvSpPr/>
          <p:nvPr/>
        </p:nvSpPr>
        <p:spPr>
          <a:xfrm>
            <a:off x="5957582" y="6088631"/>
            <a:ext cx="3263150" cy="471924"/>
          </a:xfrm>
          <a:prstGeom prst="rect">
            <a:avLst/>
          </a:prstGeom>
          <a:no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Open Earth Alliance</a:t>
            </a:r>
          </a:p>
        </p:txBody>
      </p:sp>
    </p:spTree>
    <p:extLst>
      <p:ext uri="{BB962C8B-B14F-4D97-AF65-F5344CB8AC3E}">
        <p14:creationId xmlns:p14="http://schemas.microsoft.com/office/powerpoint/2010/main" val="217477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65C7A9-6B1A-5946-8B72-48215ED798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888" y="641700"/>
            <a:ext cx="10251652" cy="5951170"/>
          </a:xfrm>
          <a:prstGeom prst="rect">
            <a:avLst/>
          </a:prstGeom>
        </p:spPr>
      </p:pic>
      <p:sp>
        <p:nvSpPr>
          <p:cNvPr id="5" name="Text Box 3">
            <a:extLst>
              <a:ext uri="{FF2B5EF4-FFF2-40B4-BE49-F238E27FC236}">
                <a16:creationId xmlns:a16="http://schemas.microsoft.com/office/drawing/2014/main" id="{C1BE13B2-F4C3-6D40-8AE2-3F76C942D1FF}"/>
              </a:ext>
            </a:extLst>
          </p:cNvPr>
          <p:cNvSpPr txBox="1">
            <a:spLocks noChangeArrowheads="1"/>
          </p:cNvSpPr>
          <p:nvPr/>
        </p:nvSpPr>
        <p:spPr bwMode="auto">
          <a:xfrm>
            <a:off x="7056517" y="6592870"/>
            <a:ext cx="3601951" cy="253916"/>
          </a:xfrm>
          <a:prstGeom prst="rect">
            <a:avLst/>
          </a:prstGeom>
          <a:noFill/>
          <a:ln>
            <a:noFill/>
          </a:ln>
          <a:effectLst/>
        </p:spPr>
        <p:txBody>
          <a:bodyPr wrap="square">
            <a:spAutoFit/>
          </a:bodyPr>
          <a:lstStyle/>
          <a:p>
            <a:pPr algn="r" defTabSz="914378" fontAlgn="auto">
              <a:spcBef>
                <a:spcPct val="50000"/>
              </a:spcBef>
              <a:spcAft>
                <a:spcPts val="0"/>
              </a:spcAft>
              <a:defRPr/>
            </a:pPr>
            <a:r>
              <a:rPr lang="en-GB" sz="1050" b="0" u="none" dirty="0">
                <a:solidFill>
                  <a:srgbClr val="003D6C"/>
                </a:solidFill>
                <a:latin typeface="Franklin Gothic Book" panose="020B0503020102020204" pitchFamily="34" charset="0"/>
                <a:ea typeface="+mn-ea"/>
                <a:cs typeface="Calibri"/>
              </a:rPr>
              <a:t>source: Franz (Remote Sensing, 2019)</a:t>
            </a:r>
          </a:p>
        </p:txBody>
      </p:sp>
      <p:sp>
        <p:nvSpPr>
          <p:cNvPr id="6" name="Título 1">
            <a:extLst>
              <a:ext uri="{FF2B5EF4-FFF2-40B4-BE49-F238E27FC236}">
                <a16:creationId xmlns:a16="http://schemas.microsoft.com/office/drawing/2014/main" id="{A56B5741-819B-CA45-BC77-5DF11AFA9A47}"/>
              </a:ext>
            </a:extLst>
          </p:cNvPr>
          <p:cNvSpPr>
            <a:spLocks noGrp="1"/>
          </p:cNvSpPr>
          <p:nvPr>
            <p:ph type="title"/>
          </p:nvPr>
        </p:nvSpPr>
        <p:spPr>
          <a:xfrm>
            <a:off x="3008065" y="211421"/>
            <a:ext cx="5915025" cy="615138"/>
          </a:xfrm>
        </p:spPr>
        <p:txBody>
          <a:bodyPr>
            <a:normAutofit fontScale="90000"/>
          </a:bodyPr>
          <a:lstStyle/>
          <a:p>
            <a:r>
              <a:rPr lang="en-US" dirty="0">
                <a:solidFill>
                  <a:srgbClr val="004375"/>
                </a:solidFill>
              </a:rPr>
              <a:t>How to build data cubes?</a:t>
            </a:r>
            <a:endParaRPr lang="pt-BR" dirty="0">
              <a:solidFill>
                <a:srgbClr val="004375"/>
              </a:solidFill>
            </a:endParaRPr>
          </a:p>
        </p:txBody>
      </p:sp>
    </p:spTree>
    <p:extLst>
      <p:ext uri="{BB962C8B-B14F-4D97-AF65-F5344CB8AC3E}">
        <p14:creationId xmlns:p14="http://schemas.microsoft.com/office/powerpoint/2010/main" val="2451590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0BD2EE-55BE-1E45-9166-7FEA6DE047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765" y="944724"/>
            <a:ext cx="12221765" cy="4968552"/>
          </a:xfrm>
          <a:prstGeom prst="rect">
            <a:avLst/>
          </a:prstGeom>
        </p:spPr>
      </p:pic>
      <p:sp>
        <p:nvSpPr>
          <p:cNvPr id="125953" name="Título 1">
            <a:extLst>
              <a:ext uri="{FF2B5EF4-FFF2-40B4-BE49-F238E27FC236}">
                <a16:creationId xmlns:a16="http://schemas.microsoft.com/office/drawing/2014/main" id="{16EF4EA1-323F-C44C-A7EE-3BF94B5CA880}"/>
              </a:ext>
            </a:extLst>
          </p:cNvPr>
          <p:cNvSpPr>
            <a:spLocks noGrp="1"/>
          </p:cNvSpPr>
          <p:nvPr>
            <p:ph type="title"/>
          </p:nvPr>
        </p:nvSpPr>
        <p:spPr>
          <a:xfrm>
            <a:off x="609599" y="-94607"/>
            <a:ext cx="10972801" cy="1143001"/>
          </a:xfrm>
        </p:spPr>
        <p:txBody>
          <a:bodyPr/>
          <a:lstStyle/>
          <a:p>
            <a:r>
              <a:rPr lang="pt-BR" altLang="en-US" dirty="0">
                <a:ea typeface="ＭＳ Ｐゴシック" panose="020B0600070205080204" pitchFamily="34" charset="-128"/>
              </a:rPr>
              <a:t>The </a:t>
            </a:r>
            <a:r>
              <a:rPr lang="pt-BR" altLang="en-US" dirty="0" err="1">
                <a:ea typeface="ＭＳ Ｐゴシック" panose="020B0600070205080204" pitchFamily="34" charset="-128"/>
              </a:rPr>
              <a:t>value</a:t>
            </a:r>
            <a:r>
              <a:rPr lang="pt-BR" altLang="en-US" dirty="0">
                <a:ea typeface="ＭＳ Ｐゴシック" panose="020B0600070205080204" pitchFamily="34" charset="-128"/>
              </a:rPr>
              <a:t> </a:t>
            </a:r>
            <a:r>
              <a:rPr lang="pt-BR" altLang="en-US" dirty="0" err="1">
                <a:ea typeface="ＭＳ Ｐゴシック" panose="020B0600070205080204" pitchFamily="34" charset="-128"/>
              </a:rPr>
              <a:t>of</a:t>
            </a:r>
            <a:r>
              <a:rPr lang="pt-BR" altLang="en-US" dirty="0">
                <a:ea typeface="ＭＳ Ｐゴシック" panose="020B0600070205080204" pitchFamily="34" charset="-128"/>
              </a:rPr>
              <a:t> Earth </a:t>
            </a:r>
            <a:r>
              <a:rPr lang="pt-BR" altLang="en-US" dirty="0" err="1">
                <a:ea typeface="ＭＳ Ｐゴシック" panose="020B0600070205080204" pitchFamily="34" charset="-128"/>
              </a:rPr>
              <a:t>observations</a:t>
            </a:r>
            <a:endParaRPr lang="pt-BR" altLang="en-US" dirty="0">
              <a:ea typeface="ＭＳ Ｐゴシック" panose="020B0600070205080204" pitchFamily="34" charset="-128"/>
            </a:endParaRPr>
          </a:p>
        </p:txBody>
      </p:sp>
      <p:sp>
        <p:nvSpPr>
          <p:cNvPr id="125954" name="CaixaDeTexto 3">
            <a:extLst>
              <a:ext uri="{FF2B5EF4-FFF2-40B4-BE49-F238E27FC236}">
                <a16:creationId xmlns:a16="http://schemas.microsoft.com/office/drawing/2014/main" id="{816CBEDB-9AC4-DC46-94D6-BEDF6FC36779}"/>
              </a:ext>
            </a:extLst>
          </p:cNvPr>
          <p:cNvSpPr txBox="1">
            <a:spLocks noChangeArrowheads="1"/>
          </p:cNvSpPr>
          <p:nvPr/>
        </p:nvSpPr>
        <p:spPr bwMode="auto">
          <a:xfrm>
            <a:off x="3503712" y="2087725"/>
            <a:ext cx="5472608" cy="2523768"/>
          </a:xfrm>
          <a:prstGeom prst="rect">
            <a:avLst/>
          </a:prstGeom>
          <a:solidFill>
            <a:srgbClr val="DEEBF7">
              <a:alpha val="52941"/>
            </a:srgbClr>
          </a:solidFill>
          <a:ln>
            <a:noFill/>
          </a:ln>
        </p:spPr>
        <p:txBody>
          <a:bodyPr wrap="squar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l" eaLnBrk="1" fontAlgn="auto" hangingPunct="1">
              <a:spcBef>
                <a:spcPts val="600"/>
              </a:spcBef>
              <a:spcAft>
                <a:spcPts val="600"/>
              </a:spcAft>
              <a:defRPr/>
            </a:pPr>
            <a:r>
              <a:rPr lang="pt-BR" altLang="en-US" sz="3200" b="0" u="none" dirty="0" err="1">
                <a:solidFill>
                  <a:srgbClr val="000066"/>
                </a:solidFill>
                <a:latin typeface="Franklin Gothic Book" panose="020B0503020102020204" pitchFamily="34" charset="0"/>
              </a:rPr>
              <a:t>Objective</a:t>
            </a:r>
            <a:r>
              <a:rPr lang="pt-BR" altLang="en-US" sz="3200" b="0" u="none" dirty="0">
                <a:solidFill>
                  <a:srgbClr val="000066"/>
                </a:solidFill>
                <a:latin typeface="Franklin Gothic Book" panose="020B0503020102020204" pitchFamily="34" charset="0"/>
              </a:rPr>
              <a:t> </a:t>
            </a:r>
            <a:r>
              <a:rPr lang="pt-BR" altLang="en-US" sz="3200" b="0" u="none" dirty="0" err="1">
                <a:solidFill>
                  <a:srgbClr val="000066"/>
                </a:solidFill>
                <a:latin typeface="Franklin Gothic Book" panose="020B0503020102020204" pitchFamily="34" charset="0"/>
              </a:rPr>
              <a:t>information</a:t>
            </a:r>
            <a:r>
              <a:rPr lang="pt-BR" altLang="en-US" sz="3200" b="0" u="none" dirty="0">
                <a:solidFill>
                  <a:srgbClr val="000066"/>
                </a:solidFill>
                <a:latin typeface="Franklin Gothic Book" panose="020B0503020102020204" pitchFamily="34" charset="0"/>
              </a:rPr>
              <a:t> </a:t>
            </a:r>
          </a:p>
          <a:p>
            <a:pPr algn="l" eaLnBrk="1" fontAlgn="auto" hangingPunct="1">
              <a:spcBef>
                <a:spcPts val="600"/>
              </a:spcBef>
              <a:spcAft>
                <a:spcPts val="600"/>
              </a:spcAft>
              <a:defRPr/>
            </a:pPr>
            <a:r>
              <a:rPr lang="pt-BR" altLang="en-US" sz="3200" b="0" u="none" dirty="0">
                <a:solidFill>
                  <a:srgbClr val="000066"/>
                </a:solidFill>
                <a:latin typeface="Franklin Gothic Book" panose="020B0503020102020204" pitchFamily="34" charset="0"/>
              </a:rPr>
              <a:t>Covers </a:t>
            </a:r>
            <a:r>
              <a:rPr lang="pt-BR" altLang="en-US" sz="3200" b="0" u="none" dirty="0" err="1">
                <a:solidFill>
                  <a:srgbClr val="000066"/>
                </a:solidFill>
                <a:latin typeface="Franklin Gothic Book" panose="020B0503020102020204" pitchFamily="34" charset="0"/>
              </a:rPr>
              <a:t>inacessible</a:t>
            </a:r>
            <a:r>
              <a:rPr lang="pt-BR" altLang="en-US" sz="3200" b="0" u="none" dirty="0">
                <a:solidFill>
                  <a:srgbClr val="000066"/>
                </a:solidFill>
                <a:latin typeface="Franklin Gothic Book" panose="020B0503020102020204" pitchFamily="34" charset="0"/>
              </a:rPr>
              <a:t> </a:t>
            </a:r>
            <a:r>
              <a:rPr lang="pt-BR" altLang="en-US" sz="3200" b="0" u="none" dirty="0" err="1">
                <a:solidFill>
                  <a:srgbClr val="000066"/>
                </a:solidFill>
                <a:latin typeface="Franklin Gothic Book" panose="020B0503020102020204" pitchFamily="34" charset="0"/>
              </a:rPr>
              <a:t>areas</a:t>
            </a:r>
            <a:endParaRPr lang="pt-BR" altLang="en-US" sz="3200" b="0" u="none" dirty="0">
              <a:solidFill>
                <a:srgbClr val="000066"/>
              </a:solidFill>
              <a:latin typeface="Franklin Gothic Book" panose="020B0503020102020204" pitchFamily="34" charset="0"/>
            </a:endParaRPr>
          </a:p>
          <a:p>
            <a:pPr algn="l" eaLnBrk="1" fontAlgn="auto" hangingPunct="1">
              <a:spcBef>
                <a:spcPts val="600"/>
              </a:spcBef>
              <a:spcAft>
                <a:spcPts val="600"/>
              </a:spcAft>
              <a:defRPr/>
            </a:pPr>
            <a:r>
              <a:rPr lang="pt-BR" altLang="en-US" sz="3200" b="0" u="none" dirty="0" err="1">
                <a:solidFill>
                  <a:srgbClr val="000066"/>
                </a:solidFill>
                <a:latin typeface="Franklin Gothic Book" panose="020B0503020102020204" pitchFamily="34" charset="0"/>
              </a:rPr>
              <a:t>Near</a:t>
            </a:r>
            <a:r>
              <a:rPr lang="pt-BR" altLang="en-US" sz="3200" b="0" u="none" dirty="0">
                <a:solidFill>
                  <a:srgbClr val="000066"/>
                </a:solidFill>
                <a:latin typeface="Franklin Gothic Book" panose="020B0503020102020204" pitchFamily="34" charset="0"/>
              </a:rPr>
              <a:t> real time</a:t>
            </a:r>
          </a:p>
          <a:p>
            <a:pPr algn="l" eaLnBrk="1" fontAlgn="auto" hangingPunct="1">
              <a:spcBef>
                <a:spcPts val="600"/>
              </a:spcBef>
              <a:spcAft>
                <a:spcPts val="600"/>
              </a:spcAft>
              <a:defRPr/>
            </a:pPr>
            <a:r>
              <a:rPr lang="pt-BR" altLang="en-US" sz="3200" b="0" u="none" dirty="0" err="1">
                <a:solidFill>
                  <a:srgbClr val="000066"/>
                </a:solidFill>
                <a:latin typeface="Franklin Gothic Book" panose="020B0503020102020204" pitchFamily="34" charset="0"/>
              </a:rPr>
              <a:t>Historical</a:t>
            </a:r>
            <a:r>
              <a:rPr lang="pt-BR" altLang="en-US" sz="3200" b="0" u="none" dirty="0">
                <a:solidFill>
                  <a:srgbClr val="000066"/>
                </a:solidFill>
                <a:latin typeface="Franklin Gothic Book" panose="020B0503020102020204" pitchFamily="34" charset="0"/>
              </a:rPr>
              <a:t> </a:t>
            </a:r>
            <a:r>
              <a:rPr lang="pt-BR" altLang="en-US" sz="3200" b="0" u="none" dirty="0" err="1">
                <a:solidFill>
                  <a:srgbClr val="000066"/>
                </a:solidFill>
                <a:latin typeface="Franklin Gothic Book" panose="020B0503020102020204" pitchFamily="34" charset="0"/>
              </a:rPr>
              <a:t>record</a:t>
            </a:r>
            <a:endParaRPr lang="pt-BR" altLang="en-US" sz="3200" b="0" u="none" dirty="0">
              <a:solidFill>
                <a:srgbClr val="000066"/>
              </a:solidFill>
              <a:latin typeface="Franklin Gothic Book" panose="020B0503020102020204" pitchFamily="34" charset="0"/>
            </a:endParaRPr>
          </a:p>
        </p:txBody>
      </p:sp>
      <p:sp>
        <p:nvSpPr>
          <p:cNvPr id="6" name="Text Box 2">
            <a:extLst>
              <a:ext uri="{FF2B5EF4-FFF2-40B4-BE49-F238E27FC236}">
                <a16:creationId xmlns:a16="http://schemas.microsoft.com/office/drawing/2014/main" id="{8D63331A-A638-7C49-9F41-6EA54914984F}"/>
              </a:ext>
            </a:extLst>
          </p:cNvPr>
          <p:cNvSpPr txBox="1">
            <a:spLocks noChangeArrowheads="1"/>
          </p:cNvSpPr>
          <p:nvPr/>
        </p:nvSpPr>
        <p:spPr bwMode="auto">
          <a:xfrm>
            <a:off x="10200456" y="6604107"/>
            <a:ext cx="1959794" cy="315449"/>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images: USGS</a:t>
            </a:r>
          </a:p>
        </p:txBody>
      </p:sp>
    </p:spTree>
    <p:extLst>
      <p:ext uri="{BB962C8B-B14F-4D97-AF65-F5344CB8AC3E}">
        <p14:creationId xmlns:p14="http://schemas.microsoft.com/office/powerpoint/2010/main" val="324348711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7B0D-68C0-264E-AAAA-42465611F66F}"/>
              </a:ext>
            </a:extLst>
          </p:cNvPr>
          <p:cNvSpPr>
            <a:spLocks noGrp="1"/>
          </p:cNvSpPr>
          <p:nvPr>
            <p:ph type="title"/>
          </p:nvPr>
        </p:nvSpPr>
        <p:spPr/>
        <p:txBody>
          <a:bodyPr/>
          <a:lstStyle/>
          <a:p>
            <a:endParaRPr lang="en-CH"/>
          </a:p>
        </p:txBody>
      </p:sp>
      <p:pic>
        <p:nvPicPr>
          <p:cNvPr id="3" name="Picture 2">
            <a:extLst>
              <a:ext uri="{FF2B5EF4-FFF2-40B4-BE49-F238E27FC236}">
                <a16:creationId xmlns:a16="http://schemas.microsoft.com/office/drawing/2014/main" id="{0BE804BE-CD25-7142-8849-BDA8F31A974B}"/>
              </a:ext>
            </a:extLst>
          </p:cNvPr>
          <p:cNvPicPr>
            <a:picLocks noChangeAspect="1"/>
          </p:cNvPicPr>
          <p:nvPr/>
        </p:nvPicPr>
        <p:blipFill>
          <a:blip r:embed="rId2"/>
          <a:stretch>
            <a:fillRect/>
          </a:stretch>
        </p:blipFill>
        <p:spPr>
          <a:xfrm>
            <a:off x="651755" y="0"/>
            <a:ext cx="10888489" cy="6858000"/>
          </a:xfrm>
          <a:prstGeom prst="rect">
            <a:avLst/>
          </a:prstGeom>
        </p:spPr>
      </p:pic>
      <p:sp>
        <p:nvSpPr>
          <p:cNvPr id="4" name="Rectangle 3">
            <a:extLst>
              <a:ext uri="{FF2B5EF4-FFF2-40B4-BE49-F238E27FC236}">
                <a16:creationId xmlns:a16="http://schemas.microsoft.com/office/drawing/2014/main" id="{7BCE1B3C-B515-A445-9726-358B953FEA88}"/>
              </a:ext>
            </a:extLst>
          </p:cNvPr>
          <p:cNvSpPr/>
          <p:nvPr/>
        </p:nvSpPr>
        <p:spPr>
          <a:xfrm>
            <a:off x="9440879" y="5013176"/>
            <a:ext cx="2751121" cy="954107"/>
          </a:xfrm>
          <a:prstGeom prst="rect">
            <a:avLst/>
          </a:prstGeom>
          <a:solidFill>
            <a:srgbClr val="E8F0FF"/>
          </a:solidFill>
        </p:spPr>
        <p:txBody>
          <a:bodyPr wrap="square">
            <a:spAutoFit/>
          </a:bodyPr>
          <a:lstStyle/>
          <a:p>
            <a:pPr fontAlgn="auto">
              <a:spcBef>
                <a:spcPts val="0"/>
              </a:spcBef>
              <a:spcAft>
                <a:spcPts val="0"/>
              </a:spcAft>
              <a:defRPr/>
            </a:pPr>
            <a:r>
              <a:rPr lang="en-US" sz="2800" b="0" u="none" dirty="0">
                <a:solidFill>
                  <a:srgbClr val="00467E"/>
                </a:solidFill>
                <a:latin typeface="Franklin Gothic Book" panose="020B0503020102020204" pitchFamily="34" charset="0"/>
                <a:ea typeface="+mn-ea"/>
                <a:cs typeface="Calibri"/>
              </a:rPr>
              <a:t>BDC </a:t>
            </a:r>
          </a:p>
          <a:p>
            <a:pPr fontAlgn="auto">
              <a:spcBef>
                <a:spcPts val="0"/>
              </a:spcBef>
              <a:spcAft>
                <a:spcPts val="0"/>
              </a:spcAft>
              <a:defRPr/>
            </a:pPr>
            <a:r>
              <a:rPr lang="en-US" sz="2800" b="0" u="none" dirty="0">
                <a:solidFill>
                  <a:srgbClr val="00467E"/>
                </a:solidFill>
                <a:latin typeface="Franklin Gothic Book" panose="020B0503020102020204" pitchFamily="34" charset="0"/>
                <a:ea typeface="+mn-ea"/>
                <a:cs typeface="Calibri"/>
              </a:rPr>
              <a:t>Brazil Data Cube</a:t>
            </a:r>
          </a:p>
        </p:txBody>
      </p:sp>
    </p:spTree>
    <p:extLst>
      <p:ext uri="{BB962C8B-B14F-4D97-AF65-F5344CB8AC3E}">
        <p14:creationId xmlns:p14="http://schemas.microsoft.com/office/powerpoint/2010/main" val="1139915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6B230-4493-F54A-BB3B-006C4FE16F4D}"/>
              </a:ext>
            </a:extLst>
          </p:cNvPr>
          <p:cNvPicPr>
            <a:picLocks noChangeAspect="1"/>
          </p:cNvPicPr>
          <p:nvPr/>
        </p:nvPicPr>
        <p:blipFill>
          <a:blip r:embed="rId2"/>
          <a:stretch>
            <a:fillRect/>
          </a:stretch>
        </p:blipFill>
        <p:spPr>
          <a:xfrm>
            <a:off x="191344" y="44624"/>
            <a:ext cx="11881320" cy="6230044"/>
          </a:xfrm>
          <a:prstGeom prst="rect">
            <a:avLst/>
          </a:prstGeom>
        </p:spPr>
      </p:pic>
    </p:spTree>
    <p:extLst>
      <p:ext uri="{BB962C8B-B14F-4D97-AF65-F5344CB8AC3E}">
        <p14:creationId xmlns:p14="http://schemas.microsoft.com/office/powerpoint/2010/main" val="2227147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B5773F-A49A-3F42-95A8-2D8A71063D1A}"/>
              </a:ext>
            </a:extLst>
          </p:cNvPr>
          <p:cNvPicPr>
            <a:picLocks noChangeAspect="1"/>
          </p:cNvPicPr>
          <p:nvPr/>
        </p:nvPicPr>
        <p:blipFill>
          <a:blip r:embed="rId2"/>
          <a:stretch>
            <a:fillRect/>
          </a:stretch>
        </p:blipFill>
        <p:spPr>
          <a:xfrm>
            <a:off x="0" y="22586"/>
            <a:ext cx="12192000" cy="6812828"/>
          </a:xfrm>
          <a:prstGeom prst="rect">
            <a:avLst/>
          </a:prstGeom>
        </p:spPr>
      </p:pic>
    </p:spTree>
    <p:extLst>
      <p:ext uri="{BB962C8B-B14F-4D97-AF65-F5344CB8AC3E}">
        <p14:creationId xmlns:p14="http://schemas.microsoft.com/office/powerpoint/2010/main" val="308003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8B1C8B-9E9D-1F48-98E0-CAE6BA5A836E}"/>
              </a:ext>
            </a:extLst>
          </p:cNvPr>
          <p:cNvPicPr>
            <a:picLocks noChangeAspect="1"/>
          </p:cNvPicPr>
          <p:nvPr/>
        </p:nvPicPr>
        <p:blipFill>
          <a:blip r:embed="rId2"/>
          <a:stretch>
            <a:fillRect/>
          </a:stretch>
        </p:blipFill>
        <p:spPr>
          <a:xfrm>
            <a:off x="1271464" y="476672"/>
            <a:ext cx="9029700" cy="5499100"/>
          </a:xfrm>
          <a:prstGeom prst="rect">
            <a:avLst/>
          </a:prstGeom>
        </p:spPr>
      </p:pic>
      <p:sp>
        <p:nvSpPr>
          <p:cNvPr id="4" name="Rectangle 3">
            <a:extLst>
              <a:ext uri="{FF2B5EF4-FFF2-40B4-BE49-F238E27FC236}">
                <a16:creationId xmlns:a16="http://schemas.microsoft.com/office/drawing/2014/main" id="{7828907F-B914-F141-B6E2-505F475BEFB3}"/>
              </a:ext>
            </a:extLst>
          </p:cNvPr>
          <p:cNvSpPr/>
          <p:nvPr/>
        </p:nvSpPr>
        <p:spPr>
          <a:xfrm>
            <a:off x="2495600" y="6119718"/>
            <a:ext cx="7128792" cy="523220"/>
          </a:xfrm>
          <a:prstGeom prst="rect">
            <a:avLst/>
          </a:prstGeom>
          <a:solidFill>
            <a:srgbClr val="E8F0FF"/>
          </a:solidFill>
        </p:spPr>
        <p:txBody>
          <a:bodyPr wrap="square">
            <a:spAutoFit/>
          </a:bodyPr>
          <a:lstStyle/>
          <a:p>
            <a:pPr fontAlgn="auto">
              <a:spcBef>
                <a:spcPts val="0"/>
              </a:spcBef>
              <a:spcAft>
                <a:spcPts val="0"/>
              </a:spcAft>
              <a:defRPr/>
            </a:pPr>
            <a:r>
              <a:rPr lang="en-US" sz="2800" b="0" u="none" dirty="0">
                <a:solidFill>
                  <a:srgbClr val="00467E"/>
                </a:solidFill>
                <a:latin typeface="Franklin Gothic Book" panose="020B0503020102020204" pitchFamily="34" charset="0"/>
                <a:ea typeface="+mn-ea"/>
                <a:cs typeface="Calibri"/>
              </a:rPr>
              <a:t>BDC – Albers Equal Area and SIRGAS 2000 </a:t>
            </a:r>
          </a:p>
        </p:txBody>
      </p:sp>
      <p:sp>
        <p:nvSpPr>
          <p:cNvPr id="5" name="Rectangle 4">
            <a:extLst>
              <a:ext uri="{FF2B5EF4-FFF2-40B4-BE49-F238E27FC236}">
                <a16:creationId xmlns:a16="http://schemas.microsoft.com/office/drawing/2014/main" id="{D2CA676F-E1B3-2B46-BF06-C4ED5ED0CB6C}"/>
              </a:ext>
            </a:extLst>
          </p:cNvPr>
          <p:cNvSpPr/>
          <p:nvPr/>
        </p:nvSpPr>
        <p:spPr>
          <a:xfrm>
            <a:off x="9840416" y="1052736"/>
            <a:ext cx="2232248" cy="1107996"/>
          </a:xfrm>
          <a:prstGeom prst="rect">
            <a:avLst/>
          </a:prstGeom>
          <a:solidFill>
            <a:srgbClr val="E8F0FF"/>
          </a:solidFill>
        </p:spPr>
        <p:txBody>
          <a:bodyPr wrap="square">
            <a:spAutoFit/>
          </a:bodyPr>
          <a:lstStyle/>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CBERS AWFI</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Large tiles </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(6 x 4 degrees)</a:t>
            </a:r>
          </a:p>
        </p:txBody>
      </p:sp>
      <p:sp>
        <p:nvSpPr>
          <p:cNvPr id="6" name="Rectangle 5">
            <a:extLst>
              <a:ext uri="{FF2B5EF4-FFF2-40B4-BE49-F238E27FC236}">
                <a16:creationId xmlns:a16="http://schemas.microsoft.com/office/drawing/2014/main" id="{BC88642E-98B6-2045-8F7D-43469D7756D7}"/>
              </a:ext>
            </a:extLst>
          </p:cNvPr>
          <p:cNvSpPr/>
          <p:nvPr/>
        </p:nvSpPr>
        <p:spPr>
          <a:xfrm>
            <a:off x="9840416" y="2810723"/>
            <a:ext cx="2232248" cy="1107996"/>
          </a:xfrm>
          <a:prstGeom prst="rect">
            <a:avLst/>
          </a:prstGeom>
          <a:solidFill>
            <a:srgbClr val="E8F0FF"/>
          </a:solidFill>
        </p:spPr>
        <p:txBody>
          <a:bodyPr wrap="square">
            <a:spAutoFit/>
          </a:bodyPr>
          <a:lstStyle/>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LANDSAT</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Medium tiles </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(6 x 4 degrees)</a:t>
            </a:r>
          </a:p>
        </p:txBody>
      </p:sp>
      <p:sp>
        <p:nvSpPr>
          <p:cNvPr id="7" name="Rectangle 6">
            <a:extLst>
              <a:ext uri="{FF2B5EF4-FFF2-40B4-BE49-F238E27FC236}">
                <a16:creationId xmlns:a16="http://schemas.microsoft.com/office/drawing/2014/main" id="{0CDB51E5-FD08-674B-9DE3-A1579C5AC867}"/>
              </a:ext>
            </a:extLst>
          </p:cNvPr>
          <p:cNvSpPr/>
          <p:nvPr/>
        </p:nvSpPr>
        <p:spPr>
          <a:xfrm>
            <a:off x="9840416" y="4568710"/>
            <a:ext cx="2351584" cy="1107996"/>
          </a:xfrm>
          <a:prstGeom prst="rect">
            <a:avLst/>
          </a:prstGeom>
          <a:solidFill>
            <a:srgbClr val="E8F0FF"/>
          </a:solidFill>
        </p:spPr>
        <p:txBody>
          <a:bodyPr wrap="square">
            <a:spAutoFit/>
          </a:bodyPr>
          <a:lstStyle/>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Sentinel-2</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Small tiles </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(1.5 x 1 degrees)</a:t>
            </a:r>
          </a:p>
        </p:txBody>
      </p:sp>
    </p:spTree>
    <p:extLst>
      <p:ext uri="{BB962C8B-B14F-4D97-AF65-F5344CB8AC3E}">
        <p14:creationId xmlns:p14="http://schemas.microsoft.com/office/powerpoint/2010/main" val="1213957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2D28-85B7-3C4E-A8BD-6C3160C70530}"/>
              </a:ext>
            </a:extLst>
          </p:cNvPr>
          <p:cNvSpPr>
            <a:spLocks noGrp="1"/>
          </p:cNvSpPr>
          <p:nvPr>
            <p:ph type="title"/>
          </p:nvPr>
        </p:nvSpPr>
        <p:spPr/>
        <p:txBody>
          <a:bodyPr/>
          <a:lstStyle/>
          <a:p>
            <a:endParaRPr lang="en-CH"/>
          </a:p>
        </p:txBody>
      </p:sp>
      <p:pic>
        <p:nvPicPr>
          <p:cNvPr id="3" name="Picture 2">
            <a:extLst>
              <a:ext uri="{FF2B5EF4-FFF2-40B4-BE49-F238E27FC236}">
                <a16:creationId xmlns:a16="http://schemas.microsoft.com/office/drawing/2014/main" id="{4934991C-D409-AF4D-9ABC-67BD9F0AEE14}"/>
              </a:ext>
            </a:extLst>
          </p:cNvPr>
          <p:cNvPicPr>
            <a:picLocks noChangeAspect="1"/>
          </p:cNvPicPr>
          <p:nvPr/>
        </p:nvPicPr>
        <p:blipFill>
          <a:blip r:embed="rId2"/>
          <a:stretch>
            <a:fillRect/>
          </a:stretch>
        </p:blipFill>
        <p:spPr>
          <a:xfrm>
            <a:off x="0" y="80760"/>
            <a:ext cx="12192000" cy="6696479"/>
          </a:xfrm>
          <a:prstGeom prst="rect">
            <a:avLst/>
          </a:prstGeom>
        </p:spPr>
      </p:pic>
    </p:spTree>
    <p:extLst>
      <p:ext uri="{BB962C8B-B14F-4D97-AF65-F5344CB8AC3E}">
        <p14:creationId xmlns:p14="http://schemas.microsoft.com/office/powerpoint/2010/main" val="403447114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02F694-07C6-0242-9B89-607959A690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9972" y="8450"/>
            <a:ext cx="5573324" cy="3423589"/>
          </a:xfrm>
          <a:prstGeom prst="rect">
            <a:avLst/>
          </a:prstGeom>
        </p:spPr>
      </p:pic>
      <p:pic>
        <p:nvPicPr>
          <p:cNvPr id="7" name="Picture 6">
            <a:extLst>
              <a:ext uri="{FF2B5EF4-FFF2-40B4-BE49-F238E27FC236}">
                <a16:creationId xmlns:a16="http://schemas.microsoft.com/office/drawing/2014/main" id="{B35EDBB6-7227-934C-8776-192894836D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476" y="8450"/>
            <a:ext cx="5475218" cy="3420549"/>
          </a:xfrm>
          <a:prstGeom prst="rect">
            <a:avLst/>
          </a:prstGeom>
        </p:spPr>
      </p:pic>
      <p:pic>
        <p:nvPicPr>
          <p:cNvPr id="8" name="Picture 7">
            <a:extLst>
              <a:ext uri="{FF2B5EF4-FFF2-40B4-BE49-F238E27FC236}">
                <a16:creationId xmlns:a16="http://schemas.microsoft.com/office/drawing/2014/main" id="{A8166381-2D92-4146-93E8-B09954989A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477" y="3429000"/>
            <a:ext cx="5465832" cy="3403390"/>
          </a:xfrm>
          <a:prstGeom prst="rect">
            <a:avLst/>
          </a:prstGeom>
        </p:spPr>
      </p:pic>
      <p:pic>
        <p:nvPicPr>
          <p:cNvPr id="11" name="Picture 10">
            <a:extLst>
              <a:ext uri="{FF2B5EF4-FFF2-40B4-BE49-F238E27FC236}">
                <a16:creationId xmlns:a16="http://schemas.microsoft.com/office/drawing/2014/main" id="{AD8EED36-7664-BA4D-821D-EC20D8FF465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00694" y="3429000"/>
            <a:ext cx="5611880" cy="3408052"/>
          </a:xfrm>
          <a:prstGeom prst="rect">
            <a:avLst/>
          </a:prstGeom>
        </p:spPr>
      </p:pic>
      <p:sp>
        <p:nvSpPr>
          <p:cNvPr id="9" name="Rectangle 8">
            <a:extLst>
              <a:ext uri="{FF2B5EF4-FFF2-40B4-BE49-F238E27FC236}">
                <a16:creationId xmlns:a16="http://schemas.microsoft.com/office/drawing/2014/main" id="{3DF6AF07-D49C-B045-A380-220206915138}"/>
              </a:ext>
            </a:extLst>
          </p:cNvPr>
          <p:cNvSpPr/>
          <p:nvPr/>
        </p:nvSpPr>
        <p:spPr>
          <a:xfrm>
            <a:off x="606198" y="25610"/>
            <a:ext cx="2088232" cy="461665"/>
          </a:xfrm>
          <a:prstGeom prst="rect">
            <a:avLst/>
          </a:prstGeom>
          <a:solidFill>
            <a:srgbClr val="E8F0FF">
              <a:alpha val="50196"/>
            </a:srgbClr>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Tropical forest</a:t>
            </a:r>
          </a:p>
        </p:txBody>
      </p:sp>
      <p:sp>
        <p:nvSpPr>
          <p:cNvPr id="10" name="Rectangle 9">
            <a:extLst>
              <a:ext uri="{FF2B5EF4-FFF2-40B4-BE49-F238E27FC236}">
                <a16:creationId xmlns:a16="http://schemas.microsoft.com/office/drawing/2014/main" id="{76AC6323-2344-814A-9152-952819B5605B}"/>
              </a:ext>
            </a:extLst>
          </p:cNvPr>
          <p:cNvSpPr/>
          <p:nvPr/>
        </p:nvSpPr>
        <p:spPr>
          <a:xfrm>
            <a:off x="8760296" y="48304"/>
            <a:ext cx="2933000" cy="461665"/>
          </a:xfrm>
          <a:prstGeom prst="rect">
            <a:avLst/>
          </a:prstGeom>
          <a:solidFill>
            <a:srgbClr val="E8F0FF">
              <a:alpha val="70588"/>
            </a:srgbClr>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Temperate forest</a:t>
            </a:r>
          </a:p>
        </p:txBody>
      </p:sp>
      <p:sp>
        <p:nvSpPr>
          <p:cNvPr id="12" name="Rectangle 11">
            <a:extLst>
              <a:ext uri="{FF2B5EF4-FFF2-40B4-BE49-F238E27FC236}">
                <a16:creationId xmlns:a16="http://schemas.microsoft.com/office/drawing/2014/main" id="{0C27F399-25FB-5C4C-94CB-373DB5183A8C}"/>
              </a:ext>
            </a:extLst>
          </p:cNvPr>
          <p:cNvSpPr/>
          <p:nvPr/>
        </p:nvSpPr>
        <p:spPr>
          <a:xfrm>
            <a:off x="596814" y="3472568"/>
            <a:ext cx="1610754" cy="461665"/>
          </a:xfrm>
          <a:prstGeom prst="rect">
            <a:avLst/>
          </a:prstGeom>
          <a:solidFill>
            <a:srgbClr val="E8F0FF">
              <a:alpha val="50196"/>
            </a:srgbClr>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Dry forest</a:t>
            </a:r>
          </a:p>
        </p:txBody>
      </p:sp>
      <p:sp>
        <p:nvSpPr>
          <p:cNvPr id="13" name="Rectangle 12">
            <a:extLst>
              <a:ext uri="{FF2B5EF4-FFF2-40B4-BE49-F238E27FC236}">
                <a16:creationId xmlns:a16="http://schemas.microsoft.com/office/drawing/2014/main" id="{17463008-7181-434C-AD68-873A0E03C0DC}"/>
              </a:ext>
            </a:extLst>
          </p:cNvPr>
          <p:cNvSpPr/>
          <p:nvPr/>
        </p:nvSpPr>
        <p:spPr>
          <a:xfrm>
            <a:off x="9192344" y="3497521"/>
            <a:ext cx="2518302" cy="461665"/>
          </a:xfrm>
          <a:prstGeom prst="rect">
            <a:avLst/>
          </a:prstGeom>
          <a:solidFill>
            <a:srgbClr val="E8F0FF">
              <a:alpha val="50196"/>
            </a:srgbClr>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Planted forest</a:t>
            </a:r>
          </a:p>
        </p:txBody>
      </p:sp>
    </p:spTree>
    <p:extLst>
      <p:ext uri="{BB962C8B-B14F-4D97-AF65-F5344CB8AC3E}">
        <p14:creationId xmlns:p14="http://schemas.microsoft.com/office/powerpoint/2010/main" val="147711489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A8ED92-5A3F-D343-BC1E-4199FD1894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64233" y="3452089"/>
            <a:ext cx="5519566" cy="3415311"/>
          </a:xfrm>
          <a:prstGeom prst="rect">
            <a:avLst/>
          </a:prstGeom>
        </p:spPr>
      </p:pic>
      <p:pic>
        <p:nvPicPr>
          <p:cNvPr id="6" name="Picture 5">
            <a:extLst>
              <a:ext uri="{FF2B5EF4-FFF2-40B4-BE49-F238E27FC236}">
                <a16:creationId xmlns:a16="http://schemas.microsoft.com/office/drawing/2014/main" id="{D5E1910B-4B16-F148-9EA8-CFB292354A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616" y="37117"/>
            <a:ext cx="5498549" cy="3384376"/>
          </a:xfrm>
          <a:prstGeom prst="rect">
            <a:avLst/>
          </a:prstGeom>
        </p:spPr>
      </p:pic>
      <p:pic>
        <p:nvPicPr>
          <p:cNvPr id="7" name="Picture 6">
            <a:extLst>
              <a:ext uri="{FF2B5EF4-FFF2-40B4-BE49-F238E27FC236}">
                <a16:creationId xmlns:a16="http://schemas.microsoft.com/office/drawing/2014/main" id="{6174CD68-4AF8-9B4E-886A-710B416C87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99" y="3458286"/>
            <a:ext cx="5519566" cy="3399713"/>
          </a:xfrm>
          <a:prstGeom prst="rect">
            <a:avLst/>
          </a:prstGeom>
        </p:spPr>
      </p:pic>
      <p:pic>
        <p:nvPicPr>
          <p:cNvPr id="11" name="Picture 10">
            <a:extLst>
              <a:ext uri="{FF2B5EF4-FFF2-40B4-BE49-F238E27FC236}">
                <a16:creationId xmlns:a16="http://schemas.microsoft.com/office/drawing/2014/main" id="{D6926323-8674-5343-98A3-532565D173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4233" y="29610"/>
            <a:ext cx="5502838" cy="3399390"/>
          </a:xfrm>
          <a:prstGeom prst="rect">
            <a:avLst/>
          </a:prstGeom>
        </p:spPr>
      </p:pic>
      <p:sp>
        <p:nvSpPr>
          <p:cNvPr id="12" name="Title 1">
            <a:extLst>
              <a:ext uri="{FF2B5EF4-FFF2-40B4-BE49-F238E27FC236}">
                <a16:creationId xmlns:a16="http://schemas.microsoft.com/office/drawing/2014/main" id="{3E8C515F-D0E0-244E-85DC-AF0ECDBA45BD}"/>
              </a:ext>
            </a:extLst>
          </p:cNvPr>
          <p:cNvSpPr txBox="1">
            <a:spLocks/>
          </p:cNvSpPr>
          <p:nvPr/>
        </p:nvSpPr>
        <p:spPr>
          <a:xfrm>
            <a:off x="1981201" y="274639"/>
            <a:ext cx="8229601" cy="598572"/>
          </a:xfrm>
          <a:prstGeom prst="rect">
            <a:avLst/>
          </a:prstGeom>
        </p:spPr>
        <p:txBody>
          <a:bodyPr>
            <a:normAutofit fontScale="97500"/>
          </a:bodyPr>
          <a:lst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a:lstStyle>
          <a:p>
            <a:endParaRPr lang="en-US" b="0" dirty="0">
              <a:latin typeface="Franklin Gothic Book" panose="020B0503020102020204" pitchFamily="34" charset="0"/>
            </a:endParaRPr>
          </a:p>
        </p:txBody>
      </p:sp>
      <p:sp>
        <p:nvSpPr>
          <p:cNvPr id="2" name="Title 1">
            <a:extLst>
              <a:ext uri="{FF2B5EF4-FFF2-40B4-BE49-F238E27FC236}">
                <a16:creationId xmlns:a16="http://schemas.microsoft.com/office/drawing/2014/main" id="{78239ECE-86FB-544F-971F-776D0089F477}"/>
              </a:ext>
            </a:extLst>
          </p:cNvPr>
          <p:cNvSpPr>
            <a:spLocks noGrp="1"/>
          </p:cNvSpPr>
          <p:nvPr>
            <p:ph type="title"/>
          </p:nvPr>
        </p:nvSpPr>
        <p:spPr>
          <a:xfrm>
            <a:off x="490537" y="2169189"/>
            <a:ext cx="10972801" cy="1143001"/>
          </a:xfrm>
        </p:spPr>
        <p:txBody>
          <a:bodyPr/>
          <a:lstStyle/>
          <a:p>
            <a:r>
              <a:rPr lang="en-US" dirty="0">
                <a:solidFill>
                  <a:schemeClr val="accent3">
                    <a:lumMod val="20000"/>
                    <a:lumOff val="80000"/>
                  </a:schemeClr>
                </a:solidFill>
              </a:rPr>
              <a:t>Deforestation as an event</a:t>
            </a:r>
          </a:p>
        </p:txBody>
      </p:sp>
      <p:sp>
        <p:nvSpPr>
          <p:cNvPr id="8" name="Rectangle 7">
            <a:extLst>
              <a:ext uri="{FF2B5EF4-FFF2-40B4-BE49-F238E27FC236}">
                <a16:creationId xmlns:a16="http://schemas.microsoft.com/office/drawing/2014/main" id="{FC865B85-9D5F-B94D-A99C-AC1AC8AD317F}"/>
              </a:ext>
            </a:extLst>
          </p:cNvPr>
          <p:cNvSpPr/>
          <p:nvPr/>
        </p:nvSpPr>
        <p:spPr>
          <a:xfrm>
            <a:off x="630616" y="56187"/>
            <a:ext cx="2030017" cy="400110"/>
          </a:xfrm>
          <a:prstGeom prst="rect">
            <a:avLst/>
          </a:prstGeom>
          <a:solidFill>
            <a:srgbClr val="E8F0FF">
              <a:alpha val="69804"/>
            </a:srgbClr>
          </a:solidFill>
        </p:spPr>
        <p:txBody>
          <a:bodyPr wrap="square">
            <a:spAutoFit/>
          </a:bodyPr>
          <a:lstStyle/>
          <a:p>
            <a:r>
              <a:rPr lang="en-US" b="0" u="none" dirty="0">
                <a:solidFill>
                  <a:srgbClr val="003D6C"/>
                </a:solidFill>
                <a:latin typeface="Franklin Gothic Book" panose="020B0503020102020204" pitchFamily="34" charset="0"/>
              </a:rPr>
              <a:t>Pristine forest</a:t>
            </a:r>
          </a:p>
        </p:txBody>
      </p:sp>
      <p:sp>
        <p:nvSpPr>
          <p:cNvPr id="10" name="Rectangle 9">
            <a:extLst>
              <a:ext uri="{FF2B5EF4-FFF2-40B4-BE49-F238E27FC236}">
                <a16:creationId xmlns:a16="http://schemas.microsoft.com/office/drawing/2014/main" id="{43FD9C89-2412-FB44-9EF5-ED43E8750621}"/>
              </a:ext>
            </a:extLst>
          </p:cNvPr>
          <p:cNvSpPr/>
          <p:nvPr/>
        </p:nvSpPr>
        <p:spPr>
          <a:xfrm>
            <a:off x="6164233" y="56187"/>
            <a:ext cx="3441857" cy="400110"/>
          </a:xfrm>
          <a:prstGeom prst="rect">
            <a:avLst/>
          </a:prstGeom>
          <a:solidFill>
            <a:srgbClr val="E8F0FF">
              <a:alpha val="70196"/>
            </a:srgbClr>
          </a:solidFill>
        </p:spPr>
        <p:txBody>
          <a:bodyPr wrap="square">
            <a:spAutoFit/>
          </a:bodyPr>
          <a:lstStyle/>
          <a:p>
            <a:r>
              <a:rPr lang="en-US" b="0" u="none" dirty="0">
                <a:solidFill>
                  <a:srgbClr val="003D6C"/>
                </a:solidFill>
                <a:latin typeface="Franklin Gothic Book" panose="020B0503020102020204" pitchFamily="34" charset="0"/>
              </a:rPr>
              <a:t>Degradation by logging</a:t>
            </a:r>
          </a:p>
        </p:txBody>
      </p:sp>
      <p:sp>
        <p:nvSpPr>
          <p:cNvPr id="14" name="Rectangle 13">
            <a:extLst>
              <a:ext uri="{FF2B5EF4-FFF2-40B4-BE49-F238E27FC236}">
                <a16:creationId xmlns:a16="http://schemas.microsoft.com/office/drawing/2014/main" id="{F6F44408-5FC9-3040-92B6-AF0D3DF21C21}"/>
              </a:ext>
            </a:extLst>
          </p:cNvPr>
          <p:cNvSpPr/>
          <p:nvPr/>
        </p:nvSpPr>
        <p:spPr>
          <a:xfrm>
            <a:off x="623888" y="3473974"/>
            <a:ext cx="2524113" cy="400110"/>
          </a:xfrm>
          <a:prstGeom prst="rect">
            <a:avLst/>
          </a:prstGeom>
          <a:solidFill>
            <a:srgbClr val="E8F0FF">
              <a:alpha val="70196"/>
            </a:srgbClr>
          </a:solidFill>
        </p:spPr>
        <p:txBody>
          <a:bodyPr wrap="square">
            <a:spAutoFit/>
          </a:bodyPr>
          <a:lstStyle/>
          <a:p>
            <a:r>
              <a:rPr lang="en-US" b="0" u="none" dirty="0">
                <a:solidFill>
                  <a:srgbClr val="003D6C"/>
                </a:solidFill>
                <a:latin typeface="Franklin Gothic Book" panose="020B0503020102020204" pitchFamily="34" charset="0"/>
              </a:rPr>
              <a:t>Degradation by fire</a:t>
            </a:r>
          </a:p>
        </p:txBody>
      </p:sp>
      <p:sp>
        <p:nvSpPr>
          <p:cNvPr id="15" name="Rectangle 14">
            <a:extLst>
              <a:ext uri="{FF2B5EF4-FFF2-40B4-BE49-F238E27FC236}">
                <a16:creationId xmlns:a16="http://schemas.microsoft.com/office/drawing/2014/main" id="{A695419D-DD33-544E-95EC-90622F107CCA}"/>
              </a:ext>
            </a:extLst>
          </p:cNvPr>
          <p:cNvSpPr/>
          <p:nvPr/>
        </p:nvSpPr>
        <p:spPr>
          <a:xfrm>
            <a:off x="6146037" y="3458960"/>
            <a:ext cx="1325825" cy="400110"/>
          </a:xfrm>
          <a:prstGeom prst="rect">
            <a:avLst/>
          </a:prstGeom>
          <a:solidFill>
            <a:srgbClr val="E8F0FF">
              <a:alpha val="70196"/>
            </a:srgbClr>
          </a:solidFill>
        </p:spPr>
        <p:txBody>
          <a:bodyPr wrap="square">
            <a:spAutoFit/>
          </a:bodyPr>
          <a:lstStyle/>
          <a:p>
            <a:r>
              <a:rPr lang="en-US" b="0" u="none" dirty="0">
                <a:solidFill>
                  <a:srgbClr val="003D6C"/>
                </a:solidFill>
                <a:latin typeface="Franklin Gothic Book" panose="020B0503020102020204" pitchFamily="34" charset="0"/>
              </a:rPr>
              <a:t>Clear-cut</a:t>
            </a:r>
          </a:p>
        </p:txBody>
      </p:sp>
    </p:spTree>
    <p:extLst>
      <p:ext uri="{BB962C8B-B14F-4D97-AF65-F5344CB8AC3E}">
        <p14:creationId xmlns:p14="http://schemas.microsoft.com/office/powerpoint/2010/main" val="241767910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Distinguishing forests by temporal evolution</a:t>
            </a:r>
          </a:p>
        </p:txBody>
      </p:sp>
      <p:pic>
        <p:nvPicPr>
          <p:cNvPr id="3" name="Picture 2"/>
          <p:cNvPicPr>
            <a:picLocks noChangeAspect="1"/>
          </p:cNvPicPr>
          <p:nvPr/>
        </p:nvPicPr>
        <p:blipFill>
          <a:blip r:embed="rId2"/>
          <a:stretch>
            <a:fillRect/>
          </a:stretch>
        </p:blipFill>
        <p:spPr>
          <a:xfrm>
            <a:off x="1127448" y="1238576"/>
            <a:ext cx="9649072" cy="5320972"/>
          </a:xfrm>
          <a:prstGeom prst="rect">
            <a:avLst/>
          </a:prstGeom>
        </p:spPr>
      </p:pic>
      <p:sp>
        <p:nvSpPr>
          <p:cNvPr id="4" name="Text Box 3"/>
          <p:cNvSpPr txBox="1">
            <a:spLocks noChangeArrowheads="1"/>
          </p:cNvSpPr>
          <p:nvPr/>
        </p:nvSpPr>
        <p:spPr bwMode="auto">
          <a:xfrm>
            <a:off x="7448550" y="6519446"/>
            <a:ext cx="3219450" cy="338554"/>
          </a:xfrm>
          <a:prstGeom prst="rect">
            <a:avLst/>
          </a:prstGeom>
          <a:noFill/>
          <a:ln>
            <a:noFill/>
          </a:ln>
          <a:effectLst/>
        </p:spPr>
        <p:txBody>
          <a:bodyPr wrap="square">
            <a:spAutoFit/>
          </a:bodyPr>
          <a:lstStyle/>
          <a:p>
            <a:pPr algn="r" defTabSz="822894" fontAlgn="auto">
              <a:spcBef>
                <a:spcPct val="50000"/>
              </a:spcBef>
              <a:spcAft>
                <a:spcPts val="0"/>
              </a:spcAft>
              <a:defRPr/>
            </a:pPr>
            <a:r>
              <a:rPr lang="en-GB" sz="1600" b="0" u="none" dirty="0">
                <a:solidFill>
                  <a:srgbClr val="003D6C"/>
                </a:solidFill>
                <a:latin typeface="Franklin Gothic Book" panose="020B0503020102020204" pitchFamily="34" charset="0"/>
                <a:ea typeface=""/>
                <a:cs typeface="Calibri"/>
              </a:rPr>
              <a:t>source: </a:t>
            </a:r>
            <a:r>
              <a:rPr lang="en-GB" sz="1600" b="0" u="none" dirty="0" err="1">
                <a:solidFill>
                  <a:srgbClr val="003D6C"/>
                </a:solidFill>
                <a:latin typeface="Franklin Gothic Book" panose="020B0503020102020204" pitchFamily="34" charset="0"/>
                <a:ea typeface=""/>
                <a:cs typeface="Calibri"/>
              </a:rPr>
              <a:t>Chazdon</a:t>
            </a:r>
            <a:r>
              <a:rPr lang="en-GB" sz="1600" b="0" u="none" dirty="0">
                <a:solidFill>
                  <a:srgbClr val="003D6C"/>
                </a:solidFill>
                <a:latin typeface="Franklin Gothic Book" panose="020B0503020102020204" pitchFamily="34" charset="0"/>
                <a:ea typeface=""/>
                <a:cs typeface="Calibri"/>
              </a:rPr>
              <a:t> et al (2016)</a:t>
            </a:r>
          </a:p>
        </p:txBody>
      </p:sp>
    </p:spTree>
    <p:extLst>
      <p:ext uri="{BB962C8B-B14F-4D97-AF65-F5344CB8AC3E}">
        <p14:creationId xmlns:p14="http://schemas.microsoft.com/office/powerpoint/2010/main" val="40304847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3DB60-512D-5444-874A-8ACD1BD4CE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5727" y="857871"/>
            <a:ext cx="5155422" cy="3384029"/>
          </a:xfrm>
          <a:prstGeom prst="rect">
            <a:avLst/>
          </a:prstGeom>
        </p:spPr>
      </p:pic>
      <p:pic>
        <p:nvPicPr>
          <p:cNvPr id="3" name="Picture 2">
            <a:extLst>
              <a:ext uri="{FF2B5EF4-FFF2-40B4-BE49-F238E27FC236}">
                <a16:creationId xmlns:a16="http://schemas.microsoft.com/office/drawing/2014/main" id="{69A01DAB-B837-3E49-8319-583BC0A6D5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5801" y="134017"/>
            <a:ext cx="3829573" cy="785062"/>
          </a:xfrm>
          <a:prstGeom prst="rect">
            <a:avLst/>
          </a:prstGeom>
        </p:spPr>
      </p:pic>
      <p:sp>
        <p:nvSpPr>
          <p:cNvPr id="4" name="Rectangle 3">
            <a:extLst>
              <a:ext uri="{FF2B5EF4-FFF2-40B4-BE49-F238E27FC236}">
                <a16:creationId xmlns:a16="http://schemas.microsoft.com/office/drawing/2014/main" id="{3053BB6F-F295-604B-8DAE-444850ED4BA5}"/>
              </a:ext>
            </a:extLst>
          </p:cNvPr>
          <p:cNvSpPr/>
          <p:nvPr/>
        </p:nvSpPr>
        <p:spPr>
          <a:xfrm>
            <a:off x="1851993" y="4477215"/>
            <a:ext cx="8696738" cy="2246769"/>
          </a:xfrm>
          <a:prstGeom prst="rect">
            <a:avLst/>
          </a:prstGeom>
          <a:solidFill>
            <a:srgbClr val="E8F0FF"/>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George Box (</a:t>
            </a:r>
            <a:r>
              <a:rPr lang="en-US" sz="2400" b="0" u="none" dirty="0" err="1">
                <a:solidFill>
                  <a:srgbClr val="003D6C"/>
                </a:solidFill>
                <a:latin typeface="Franklin Gothic Book" panose="020B0503020102020204" pitchFamily="34" charset="0"/>
                <a:ea typeface="+mn-ea"/>
              </a:rPr>
              <a:t>Univ</a:t>
            </a:r>
            <a:r>
              <a:rPr lang="en-US" sz="2400" b="0" u="none" dirty="0">
                <a:solidFill>
                  <a:srgbClr val="003D6C"/>
                </a:solidFill>
                <a:latin typeface="Franklin Gothic Book" panose="020B0503020102020204" pitchFamily="34" charset="0"/>
                <a:ea typeface="+mn-ea"/>
              </a:rPr>
              <a:t> Wisconsin): “All models are wrong, but some are useful” </a:t>
            </a:r>
          </a:p>
          <a:p>
            <a:pPr algn="l" fontAlgn="auto">
              <a:spcBef>
                <a:spcPts val="1200"/>
              </a:spcBef>
              <a:spcAft>
                <a:spcPts val="0"/>
              </a:spcAft>
              <a:defRPr/>
            </a:pPr>
            <a:r>
              <a:rPr lang="en-US" sz="2400" b="0" u="none" dirty="0">
                <a:solidFill>
                  <a:srgbClr val="003D6C"/>
                </a:solidFill>
                <a:latin typeface="Franklin Gothic Book" panose="020B0503020102020204" pitchFamily="34" charset="0"/>
                <a:ea typeface="+mn-ea"/>
              </a:rPr>
              <a:t>Chris Anderson</a:t>
            </a:r>
            <a:r>
              <a:rPr lang="en-US" sz="2400" b="0" u="none" dirty="0">
                <a:solidFill>
                  <a:srgbClr val="003D6C"/>
                </a:solidFill>
                <a:latin typeface="Franklin Gothic Book" panose="020B0503020102020204" pitchFamily="34" charset="0"/>
                <a:ea typeface="+mn-ea"/>
                <a:sym typeface="Wingdings" pitchFamily="2" charset="2"/>
              </a:rPr>
              <a:t> (Wired): </a:t>
            </a:r>
            <a:r>
              <a:rPr lang="en-US" sz="2400" b="0" u="none" dirty="0">
                <a:solidFill>
                  <a:srgbClr val="003D6C"/>
                </a:solidFill>
                <a:latin typeface="Franklin Gothic Book" panose="020B0503020102020204" pitchFamily="34" charset="0"/>
                <a:ea typeface="+mn-ea"/>
              </a:rPr>
              <a:t>“What can Science learn from Google?”</a:t>
            </a:r>
          </a:p>
          <a:p>
            <a:pPr algn="l" fontAlgn="auto">
              <a:spcBef>
                <a:spcPts val="1200"/>
              </a:spcBef>
              <a:spcAft>
                <a:spcPts val="0"/>
              </a:spcAft>
              <a:defRPr/>
            </a:pPr>
            <a:r>
              <a:rPr lang="en-US" sz="2400" b="0" u="none" dirty="0">
                <a:solidFill>
                  <a:srgbClr val="003D6C"/>
                </a:solidFill>
                <a:latin typeface="Franklin Gothic Book" panose="020B0503020102020204" pitchFamily="34" charset="0"/>
                <a:ea typeface="+mn-ea"/>
              </a:rPr>
              <a:t>Peter </a:t>
            </a:r>
            <a:r>
              <a:rPr lang="en-US" sz="2400" b="0" u="none" dirty="0" err="1">
                <a:solidFill>
                  <a:srgbClr val="003D6C"/>
                </a:solidFill>
                <a:latin typeface="Franklin Gothic Book" panose="020B0503020102020204" pitchFamily="34" charset="0"/>
                <a:ea typeface="+mn-ea"/>
              </a:rPr>
              <a:t>Norvig</a:t>
            </a:r>
            <a:r>
              <a:rPr lang="en-US" sz="2400" b="0" u="none" dirty="0">
                <a:solidFill>
                  <a:srgbClr val="003D6C"/>
                </a:solidFill>
                <a:latin typeface="Franklin Gothic Book" panose="020B0503020102020204" pitchFamily="34" charset="0"/>
                <a:ea typeface="+mn-ea"/>
              </a:rPr>
              <a:t> (Google): “All models are wrong, and increasingly you can succeed without them”. </a:t>
            </a:r>
          </a:p>
        </p:txBody>
      </p:sp>
    </p:spTree>
    <p:extLst>
      <p:ext uri="{BB962C8B-B14F-4D97-AF65-F5344CB8AC3E}">
        <p14:creationId xmlns:p14="http://schemas.microsoft.com/office/powerpoint/2010/main" val="837128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5FBF-11B7-D34C-97AD-D287DD9ACE4C}"/>
              </a:ext>
            </a:extLst>
          </p:cNvPr>
          <p:cNvSpPr>
            <a:spLocks noGrp="1"/>
          </p:cNvSpPr>
          <p:nvPr>
            <p:ph type="title"/>
          </p:nvPr>
        </p:nvSpPr>
        <p:spPr>
          <a:xfrm>
            <a:off x="590024" y="67620"/>
            <a:ext cx="10972801" cy="1143001"/>
          </a:xfrm>
        </p:spPr>
        <p:txBody>
          <a:bodyPr>
            <a:noAutofit/>
          </a:bodyPr>
          <a:lstStyle/>
          <a:p>
            <a:r>
              <a:rPr lang="en-US" sz="3600" dirty="0"/>
              <a:t>“Black holes are simpler than forests and Science has its limits”</a:t>
            </a:r>
          </a:p>
        </p:txBody>
      </p:sp>
      <p:pic>
        <p:nvPicPr>
          <p:cNvPr id="4" name="Picture 3">
            <a:extLst>
              <a:ext uri="{FF2B5EF4-FFF2-40B4-BE49-F238E27FC236}">
                <a16:creationId xmlns:a16="http://schemas.microsoft.com/office/drawing/2014/main" id="{A1C7D87D-F15A-CA42-B28F-2B1DC7715A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6200" y="1531045"/>
            <a:ext cx="7909471" cy="4745683"/>
          </a:xfrm>
          <a:prstGeom prst="rect">
            <a:avLst/>
          </a:prstGeom>
        </p:spPr>
      </p:pic>
      <p:pic>
        <p:nvPicPr>
          <p:cNvPr id="5" name="Picture 4">
            <a:extLst>
              <a:ext uri="{FF2B5EF4-FFF2-40B4-BE49-F238E27FC236}">
                <a16:creationId xmlns:a16="http://schemas.microsoft.com/office/drawing/2014/main" id="{99213053-997C-6041-AC6C-145B37DD0F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1" y="6104126"/>
            <a:ext cx="1745081" cy="753875"/>
          </a:xfrm>
          <a:prstGeom prst="rect">
            <a:avLst/>
          </a:prstGeom>
        </p:spPr>
      </p:pic>
      <p:pic>
        <p:nvPicPr>
          <p:cNvPr id="6" name="Picture 5">
            <a:extLst>
              <a:ext uri="{FF2B5EF4-FFF2-40B4-BE49-F238E27FC236}">
                <a16:creationId xmlns:a16="http://schemas.microsoft.com/office/drawing/2014/main" id="{D6210894-14BD-854F-84B6-1709EFAAC4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476" y="1347963"/>
            <a:ext cx="2581478" cy="3441971"/>
          </a:xfrm>
          <a:prstGeom prst="rect">
            <a:avLst/>
          </a:prstGeom>
        </p:spPr>
      </p:pic>
      <p:sp>
        <p:nvSpPr>
          <p:cNvPr id="7" name="TextBox 6">
            <a:extLst>
              <a:ext uri="{FF2B5EF4-FFF2-40B4-BE49-F238E27FC236}">
                <a16:creationId xmlns:a16="http://schemas.microsoft.com/office/drawing/2014/main" id="{4E1FF30C-3B1D-CB4E-A3FF-F6E053BFC0D2}"/>
              </a:ext>
            </a:extLst>
          </p:cNvPr>
          <p:cNvSpPr txBox="1"/>
          <p:nvPr/>
        </p:nvSpPr>
        <p:spPr>
          <a:xfrm>
            <a:off x="590024" y="4941168"/>
            <a:ext cx="2021323" cy="646331"/>
          </a:xfrm>
          <a:prstGeom prst="rect">
            <a:avLst/>
          </a:prstGeom>
          <a:noFill/>
        </p:spPr>
        <p:txBody>
          <a:bodyPr wrap="none" rtlCol="0">
            <a:spAutoFit/>
          </a:bodyPr>
          <a:lstStyle/>
          <a:p>
            <a:pPr fontAlgn="auto">
              <a:spcBef>
                <a:spcPts val="0"/>
              </a:spcBef>
              <a:spcAft>
                <a:spcPts val="0"/>
              </a:spcAft>
              <a:defRPr/>
            </a:pPr>
            <a:r>
              <a:rPr lang="en-US" sz="1800" b="0" u="none" dirty="0">
                <a:solidFill>
                  <a:srgbClr val="003D6C"/>
                </a:solidFill>
                <a:latin typeface="Franklin Gothic Book" panose="020B0503020102020204" pitchFamily="34" charset="0"/>
                <a:ea typeface="+mn-ea"/>
              </a:rPr>
              <a:t>Sir Martin Rees </a:t>
            </a:r>
          </a:p>
          <a:p>
            <a:pPr fontAlgn="auto">
              <a:spcBef>
                <a:spcPts val="0"/>
              </a:spcBef>
              <a:spcAft>
                <a:spcPts val="0"/>
              </a:spcAft>
              <a:defRPr/>
            </a:pPr>
            <a:r>
              <a:rPr lang="en-US" sz="1800" b="0" u="none" dirty="0">
                <a:solidFill>
                  <a:srgbClr val="003D6C"/>
                </a:solidFill>
                <a:latin typeface="Franklin Gothic Book" panose="020B0503020102020204" pitchFamily="34" charset="0"/>
                <a:ea typeface="+mn-ea"/>
              </a:rPr>
              <a:t>(Astronomer Royal)</a:t>
            </a:r>
          </a:p>
        </p:txBody>
      </p:sp>
      <p:sp>
        <p:nvSpPr>
          <p:cNvPr id="8" name="TextBox 7">
            <a:extLst>
              <a:ext uri="{FF2B5EF4-FFF2-40B4-BE49-F238E27FC236}">
                <a16:creationId xmlns:a16="http://schemas.microsoft.com/office/drawing/2014/main" id="{66268D48-00F0-464B-8147-CC2808AB3D82}"/>
              </a:ext>
            </a:extLst>
          </p:cNvPr>
          <p:cNvSpPr txBox="1"/>
          <p:nvPr/>
        </p:nvSpPr>
        <p:spPr>
          <a:xfrm>
            <a:off x="4799856" y="6328715"/>
            <a:ext cx="6176691" cy="461665"/>
          </a:xfrm>
          <a:prstGeom prst="rect">
            <a:avLst/>
          </a:prstGeom>
          <a:noFill/>
        </p:spPr>
        <p:txBody>
          <a:bodyPr wrap="none" rtlCol="0">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“More is different” (Anderson, Science 1972) </a:t>
            </a:r>
          </a:p>
        </p:txBody>
      </p:sp>
    </p:spTree>
    <p:extLst>
      <p:ext uri="{BB962C8B-B14F-4D97-AF65-F5344CB8AC3E}">
        <p14:creationId xmlns:p14="http://schemas.microsoft.com/office/powerpoint/2010/main" val="208372752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3DD4C218-28DB-504C-AD80-8B2026F83F9F}"/>
              </a:ext>
            </a:extLst>
          </p:cNvPr>
          <p:cNvSpPr txBox="1">
            <a:spLocks noChangeArrowheads="1"/>
          </p:cNvSpPr>
          <p:nvPr/>
        </p:nvSpPr>
        <p:spPr bwMode="auto">
          <a:xfrm>
            <a:off x="623888" y="0"/>
            <a:ext cx="11060112" cy="1246495"/>
          </a:xfrm>
          <a:prstGeom prst="rect">
            <a:avLst/>
          </a:prstGeom>
          <a:noFill/>
          <a:ln>
            <a:noFill/>
          </a:ln>
        </p:spPr>
        <p:txBody>
          <a:bodyPr wrap="square" lIns="68559" tIns="68580" rIns="68559" bIns="68580">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ts val="451"/>
              </a:spcBef>
              <a:spcAft>
                <a:spcPts val="451"/>
              </a:spcAft>
              <a:defRPr/>
            </a:pPr>
            <a:r>
              <a:rPr lang="en-US" sz="3600" b="0" u="none" dirty="0">
                <a:solidFill>
                  <a:srgbClr val="19326C"/>
                </a:solidFill>
                <a:latin typeface="Franklin Gothic Medium" panose="020B0603020102020204" pitchFamily="34" charset="0"/>
                <a:cs typeface="Franklin Gothic Book Regular" charset="0"/>
              </a:rPr>
              <a:t>The value of Earth observation: How much? Where? When? Who?</a:t>
            </a:r>
          </a:p>
        </p:txBody>
      </p:sp>
      <p:grpSp>
        <p:nvGrpSpPr>
          <p:cNvPr id="2" name="Group 1">
            <a:extLst>
              <a:ext uri="{FF2B5EF4-FFF2-40B4-BE49-F238E27FC236}">
                <a16:creationId xmlns:a16="http://schemas.microsoft.com/office/drawing/2014/main" id="{560D5C3F-D35B-CD42-9471-69B0915ED3CE}"/>
              </a:ext>
            </a:extLst>
          </p:cNvPr>
          <p:cNvGrpSpPr/>
          <p:nvPr/>
        </p:nvGrpSpPr>
        <p:grpSpPr>
          <a:xfrm>
            <a:off x="2063552" y="1196752"/>
            <a:ext cx="7801920" cy="5661248"/>
            <a:chOff x="2063552" y="1196752"/>
            <a:chExt cx="7801920" cy="5661248"/>
          </a:xfrm>
        </p:grpSpPr>
        <p:pic>
          <p:nvPicPr>
            <p:cNvPr id="12" name="Picture 6" descr="Image result for PRODES deforestation maps">
              <a:extLst>
                <a:ext uri="{FF2B5EF4-FFF2-40B4-BE49-F238E27FC236}">
                  <a16:creationId xmlns:a16="http://schemas.microsoft.com/office/drawing/2014/main" id="{7A89FD9C-6B50-5547-B47E-6DBAB192039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3552" y="1196752"/>
              <a:ext cx="7801920" cy="56612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5D2A3C7-2637-864D-9EFB-B7635B312B4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78082" y="1340768"/>
              <a:ext cx="814353" cy="8143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660749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1A83-7BA6-E049-BF92-C91146A7566B}"/>
              </a:ext>
            </a:extLst>
          </p:cNvPr>
          <p:cNvSpPr>
            <a:spLocks noGrp="1"/>
          </p:cNvSpPr>
          <p:nvPr>
            <p:ph type="title"/>
          </p:nvPr>
        </p:nvSpPr>
        <p:spPr>
          <a:xfrm>
            <a:off x="87086" y="50800"/>
            <a:ext cx="12017828" cy="564042"/>
          </a:xfrm>
        </p:spPr>
        <p:txBody>
          <a:bodyPr>
            <a:noAutofit/>
          </a:bodyPr>
          <a:lstStyle/>
          <a:p>
            <a:r>
              <a:rPr lang="en-US" sz="3600" dirty="0"/>
              <a:t>Using time series for land use and land cover change</a:t>
            </a:r>
          </a:p>
        </p:txBody>
      </p:sp>
      <p:pic>
        <p:nvPicPr>
          <p:cNvPr id="4" name="Picture 3">
            <a:extLst>
              <a:ext uri="{FF2B5EF4-FFF2-40B4-BE49-F238E27FC236}">
                <a16:creationId xmlns:a16="http://schemas.microsoft.com/office/drawing/2014/main" id="{BCF3DD84-17ED-BB45-A922-197AFC2B42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7058" y="757973"/>
            <a:ext cx="11156262" cy="4488850"/>
          </a:xfrm>
          <a:prstGeom prst="rect">
            <a:avLst/>
          </a:prstGeom>
        </p:spPr>
      </p:pic>
      <p:sp>
        <p:nvSpPr>
          <p:cNvPr id="5" name="CaixaDeTexto 3">
            <a:extLst>
              <a:ext uri="{FF2B5EF4-FFF2-40B4-BE49-F238E27FC236}">
                <a16:creationId xmlns:a16="http://schemas.microsoft.com/office/drawing/2014/main" id="{CEA123B7-11C8-E44D-B721-86D167B44DE3}"/>
              </a:ext>
            </a:extLst>
          </p:cNvPr>
          <p:cNvSpPr txBox="1">
            <a:spLocks noChangeArrowheads="1"/>
          </p:cNvSpPr>
          <p:nvPr/>
        </p:nvSpPr>
        <p:spPr bwMode="auto">
          <a:xfrm>
            <a:off x="2235760" y="5246823"/>
            <a:ext cx="8070221" cy="1297024"/>
          </a:xfrm>
          <a:prstGeom prst="rect">
            <a:avLst/>
          </a:prstGeom>
          <a:solidFill>
            <a:srgbClr val="E8F0FF"/>
          </a:solidFill>
          <a:ln>
            <a:noFill/>
          </a:ln>
        </p:spPr>
        <p:txBody>
          <a:bodyPr wrap="square" tIns="93600" bIns="93600">
            <a:spAutoFit/>
          </a:bodyPr>
          <a:lstStyle>
            <a:lvl1pPr>
              <a:defRPr sz="2800">
                <a:solidFill>
                  <a:schemeClr val="tx1"/>
                </a:solidFill>
                <a:latin typeface="Source Sans Pro" charset="0"/>
                <a:ea typeface="ＭＳ Ｐゴシック" charset="0"/>
                <a:cs typeface="Source Sans Pro" charset="0"/>
              </a:defRPr>
            </a:lvl1pPr>
            <a:lvl2pPr>
              <a:defRPr sz="2000">
                <a:solidFill>
                  <a:schemeClr val="tx1"/>
                </a:solidFill>
                <a:latin typeface="Source Sans Pro" charset="0"/>
                <a:ea typeface="Source Sans Pro" charset="0"/>
                <a:cs typeface="Source Sans Pro" charset="0"/>
              </a:defRPr>
            </a:lvl2pPr>
            <a:lvl3pPr>
              <a:defRPr sz="2000">
                <a:solidFill>
                  <a:schemeClr val="tx1"/>
                </a:solidFill>
                <a:latin typeface="Source Sans Pro" charset="0"/>
                <a:ea typeface="Source Sans Pro" charset="0"/>
                <a:cs typeface="Source Sans Pro" charset="0"/>
              </a:defRPr>
            </a:lvl3pPr>
            <a:lvl4pPr>
              <a:defRPr sz="1600">
                <a:solidFill>
                  <a:schemeClr val="tx1"/>
                </a:solidFill>
                <a:latin typeface="Source Sans Pro" charset="0"/>
                <a:ea typeface="Source Sans Pro" charset="0"/>
                <a:cs typeface="Source Sans Pro" charset="0"/>
              </a:defRPr>
            </a:lvl4pPr>
            <a:lvl5pPr>
              <a:defRPr sz="2000">
                <a:solidFill>
                  <a:schemeClr val="tx1"/>
                </a:solidFill>
                <a:latin typeface="Source Sans Pro" charset="0"/>
                <a:ea typeface="Source Sans Pro" charset="0"/>
                <a:cs typeface="Source Sans Pro" charset="0"/>
              </a:defRPr>
            </a:lvl5pPr>
            <a:lvl6pPr eaLnBrk="0" hangingPunct="0">
              <a:buFont typeface="Wingdings" charset="0"/>
              <a:defRPr sz="2000">
                <a:solidFill>
                  <a:schemeClr val="tx1"/>
                </a:solidFill>
                <a:latin typeface="Source Sans Pro" charset="0"/>
                <a:ea typeface="Source Sans Pro" charset="0"/>
                <a:cs typeface="Source Sans Pro" charset="0"/>
              </a:defRPr>
            </a:lvl6pPr>
            <a:lvl7pPr eaLnBrk="0" hangingPunct="0">
              <a:buFont typeface="Wingdings" charset="0"/>
              <a:defRPr sz="2000">
                <a:solidFill>
                  <a:schemeClr val="tx1"/>
                </a:solidFill>
                <a:latin typeface="Source Sans Pro" charset="0"/>
                <a:ea typeface="Source Sans Pro" charset="0"/>
                <a:cs typeface="Source Sans Pro" charset="0"/>
              </a:defRPr>
            </a:lvl7pPr>
            <a:lvl8pPr eaLnBrk="0" hangingPunct="0">
              <a:buFont typeface="Wingdings" charset="0"/>
              <a:defRPr sz="2000">
                <a:solidFill>
                  <a:schemeClr val="tx1"/>
                </a:solidFill>
                <a:latin typeface="Source Sans Pro" charset="0"/>
                <a:ea typeface="Source Sans Pro" charset="0"/>
                <a:cs typeface="Source Sans Pro" charset="0"/>
              </a:defRPr>
            </a:lvl8pPr>
            <a:lvl9pPr eaLnBrk="0" hangingPunct="0">
              <a:buFont typeface="Wingdings" charset="0"/>
              <a:defRPr sz="2000">
                <a:solidFill>
                  <a:schemeClr val="tx1"/>
                </a:solidFill>
                <a:latin typeface="Source Sans Pro" charset="0"/>
                <a:ea typeface="Source Sans Pro" charset="0"/>
                <a:cs typeface="Source Sans Pro" charset="0"/>
              </a:defRPr>
            </a:lvl9pPr>
          </a:lstStyle>
          <a:p>
            <a:pPr marL="914400" lvl="1" indent="-457200" algn="l" fontAlgn="auto">
              <a:spcBef>
                <a:spcPts val="0"/>
              </a:spcBef>
              <a:spcAft>
                <a:spcPts val="0"/>
              </a:spcAft>
              <a:buFont typeface="+mj-lt"/>
              <a:buAutoNum type="arabicPeriod"/>
              <a:defRPr/>
            </a:pPr>
            <a:r>
              <a:rPr lang="en-US" altLang="ja-JP" sz="2400" b="0" u="none" dirty="0">
                <a:solidFill>
                  <a:srgbClr val="000066"/>
                </a:solidFill>
                <a:latin typeface="Franklin Gothic Book" panose="020B0503020102020204" pitchFamily="34" charset="0"/>
                <a:cs typeface="Calibri"/>
              </a:rPr>
              <a:t>Extract samples from a data cube</a:t>
            </a:r>
          </a:p>
          <a:p>
            <a:pPr marL="914400" lvl="1" indent="-457200" algn="l" fontAlgn="auto">
              <a:spcBef>
                <a:spcPts val="0"/>
              </a:spcBef>
              <a:spcAft>
                <a:spcPts val="0"/>
              </a:spcAft>
              <a:buFont typeface="+mj-lt"/>
              <a:buAutoNum type="arabicPeriod"/>
              <a:defRPr/>
            </a:pPr>
            <a:r>
              <a:rPr lang="en-US" altLang="ja-JP" sz="2400" b="0" u="none" dirty="0">
                <a:solidFill>
                  <a:srgbClr val="000066"/>
                </a:solidFill>
                <a:latin typeface="Franklin Gothic Book" panose="020B0503020102020204" pitchFamily="34" charset="0"/>
                <a:cs typeface="Calibri"/>
              </a:rPr>
              <a:t>Train a machine learning model</a:t>
            </a:r>
          </a:p>
          <a:p>
            <a:pPr marL="914400" lvl="1" indent="-457200" algn="l" fontAlgn="auto">
              <a:spcBef>
                <a:spcPts val="0"/>
              </a:spcBef>
              <a:spcAft>
                <a:spcPts val="0"/>
              </a:spcAft>
              <a:buFont typeface="+mj-lt"/>
              <a:buAutoNum type="arabicPeriod"/>
              <a:defRPr/>
            </a:pPr>
            <a:r>
              <a:rPr lang="en-US" altLang="ja-JP" sz="2400" b="0" u="none" dirty="0">
                <a:solidFill>
                  <a:srgbClr val="000066"/>
                </a:solidFill>
                <a:latin typeface="Franklin Gothic Book" panose="020B0503020102020204" pitchFamily="34" charset="0"/>
                <a:cs typeface="Calibri"/>
              </a:rPr>
              <a:t>Classify all time series for a chosen period</a:t>
            </a:r>
          </a:p>
        </p:txBody>
      </p:sp>
      <p:sp>
        <p:nvSpPr>
          <p:cNvPr id="6" name="Text Box 2">
            <a:extLst>
              <a:ext uri="{FF2B5EF4-FFF2-40B4-BE49-F238E27FC236}">
                <a16:creationId xmlns:a16="http://schemas.microsoft.com/office/drawing/2014/main" id="{86C55F07-A87A-7F45-9CCB-0AFF9EF45AA6}"/>
              </a:ext>
            </a:extLst>
          </p:cNvPr>
          <p:cNvSpPr txBox="1">
            <a:spLocks noChangeArrowheads="1"/>
          </p:cNvSpPr>
          <p:nvPr/>
        </p:nvSpPr>
        <p:spPr bwMode="auto">
          <a:xfrm>
            <a:off x="8510954" y="864787"/>
            <a:ext cx="3262366" cy="315449"/>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 F </a:t>
            </a:r>
            <a:r>
              <a:rPr lang="en-US" sz="1600" b="0" u="none" dirty="0" err="1">
                <a:solidFill>
                  <a:srgbClr val="4472C4">
                    <a:lumMod val="75000"/>
                  </a:srgbClr>
                </a:solidFill>
                <a:latin typeface="Franklin Gothic Book" panose="020B0503020102020204" pitchFamily="34" charset="0"/>
                <a:cs typeface="Franklin Gothic Book Regular" charset="0"/>
              </a:rPr>
              <a:t>Petitjean</a:t>
            </a:r>
            <a:r>
              <a:rPr lang="en-US" sz="1600" b="0" u="none" dirty="0">
                <a:solidFill>
                  <a:srgbClr val="4472C4">
                    <a:lumMod val="75000"/>
                  </a:srgbClr>
                </a:solidFill>
                <a:latin typeface="Franklin Gothic Book" panose="020B0503020102020204" pitchFamily="34" charset="0"/>
                <a:cs typeface="Franklin Gothic Book Regular" charset="0"/>
              </a:rPr>
              <a:t>, Monash </a:t>
            </a:r>
            <a:r>
              <a:rPr lang="en-US" sz="1600" b="0" u="none" dirty="0" err="1">
                <a:solidFill>
                  <a:srgbClr val="4472C4">
                    <a:lumMod val="75000"/>
                  </a:srgbClr>
                </a:solidFill>
                <a:latin typeface="Franklin Gothic Book" panose="020B0503020102020204" pitchFamily="34" charset="0"/>
                <a:cs typeface="Franklin Gothic Book Regular" charset="0"/>
              </a:rPr>
              <a:t>Univ</a:t>
            </a:r>
            <a:endParaRPr lang="en-US" sz="1600" b="0" u="none" dirty="0">
              <a:solidFill>
                <a:srgbClr val="4472C4">
                  <a:lumMod val="75000"/>
                </a:srgbClr>
              </a:solidFill>
              <a:latin typeface="Franklin Gothic Book" panose="020B0503020102020204" pitchFamily="34" charset="0"/>
              <a:cs typeface="Franklin Gothic Book Regular" charset="0"/>
            </a:endParaRPr>
          </a:p>
        </p:txBody>
      </p:sp>
    </p:spTree>
    <p:extLst>
      <p:ext uri="{BB962C8B-B14F-4D97-AF65-F5344CB8AC3E}">
        <p14:creationId xmlns:p14="http://schemas.microsoft.com/office/powerpoint/2010/main" val="108809337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DD389-9908-CF4F-981F-F0F2DF77CBDC}"/>
              </a:ext>
            </a:extLst>
          </p:cNvPr>
          <p:cNvSpPr>
            <a:spLocks noGrp="1"/>
          </p:cNvSpPr>
          <p:nvPr>
            <p:ph type="title"/>
          </p:nvPr>
        </p:nvSpPr>
        <p:spPr>
          <a:xfrm>
            <a:off x="1919537" y="34275"/>
            <a:ext cx="8229601" cy="754285"/>
          </a:xfrm>
        </p:spPr>
        <p:txBody>
          <a:bodyPr>
            <a:normAutofit/>
          </a:bodyPr>
          <a:lstStyle/>
          <a:p>
            <a:r>
              <a:rPr lang="pt-BR" sz="4000" dirty="0"/>
              <a:t>Big EO data </a:t>
            </a:r>
            <a:r>
              <a:rPr lang="pt-BR" sz="4000" dirty="0" err="1"/>
              <a:t>analysis</a:t>
            </a:r>
            <a:r>
              <a:rPr lang="pt-BR" sz="4000" dirty="0"/>
              <a:t> in </a:t>
            </a:r>
            <a:r>
              <a:rPr lang="pt-BR" sz="4000" dirty="0" err="1"/>
              <a:t>practice</a:t>
            </a:r>
            <a:r>
              <a:rPr lang="pt-BR" sz="4000" dirty="0"/>
              <a:t> </a:t>
            </a:r>
          </a:p>
        </p:txBody>
      </p:sp>
      <p:sp>
        <p:nvSpPr>
          <p:cNvPr id="6" name="Rectangle 4">
            <a:extLst>
              <a:ext uri="{FF2B5EF4-FFF2-40B4-BE49-F238E27FC236}">
                <a16:creationId xmlns:a16="http://schemas.microsoft.com/office/drawing/2014/main" id="{48532930-5E8A-2741-B30A-B4535A44096A}"/>
              </a:ext>
            </a:extLst>
          </p:cNvPr>
          <p:cNvSpPr/>
          <p:nvPr/>
        </p:nvSpPr>
        <p:spPr>
          <a:xfrm>
            <a:off x="1333059" y="1250225"/>
            <a:ext cx="3098704" cy="830997"/>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Obtain and </a:t>
            </a:r>
            <a:r>
              <a:rPr lang="en-US" sz="2400" b="0" u="none" dirty="0" err="1">
                <a:solidFill>
                  <a:srgbClr val="19326C"/>
                </a:solidFill>
                <a:latin typeface="Franklin Gothic Book" panose="020B0503020102020204" pitchFamily="34" charset="0"/>
                <a:cs typeface="Calibri" panose="020F0502020204030204" pitchFamily="34" charset="0"/>
              </a:rPr>
              <a:t>harmonise</a:t>
            </a:r>
            <a:r>
              <a:rPr lang="en-US" sz="2400" b="0" u="none" dirty="0">
                <a:solidFill>
                  <a:srgbClr val="19326C"/>
                </a:solidFill>
                <a:latin typeface="Franklin Gothic Book" panose="020B0503020102020204" pitchFamily="34" charset="0"/>
                <a:cs typeface="Calibri" panose="020F0502020204030204" pitchFamily="34" charset="0"/>
              </a:rPr>
              <a:t> ARD</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7" name="Rectangle 4">
            <a:extLst>
              <a:ext uri="{FF2B5EF4-FFF2-40B4-BE49-F238E27FC236}">
                <a16:creationId xmlns:a16="http://schemas.microsoft.com/office/drawing/2014/main" id="{4C108C1D-992F-E740-AD45-B72AC14FFC7C}"/>
              </a:ext>
            </a:extLst>
          </p:cNvPr>
          <p:cNvSpPr/>
          <p:nvPr/>
        </p:nvSpPr>
        <p:spPr>
          <a:xfrm>
            <a:off x="1296682" y="3776885"/>
            <a:ext cx="3171457" cy="461665"/>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Build a </a:t>
            </a:r>
            <a:r>
              <a:rPr lang="en-US" sz="2400" b="0" u="none" dirty="0">
                <a:solidFill>
                  <a:srgbClr val="7F0001"/>
                </a:solidFill>
                <a:latin typeface="Franklin Gothic Book" panose="020B0503020102020204" pitchFamily="34" charset="0"/>
                <a:cs typeface="Calibri" panose="020F0502020204030204" pitchFamily="34" charset="0"/>
              </a:rPr>
              <a:t>data cube</a:t>
            </a:r>
          </a:p>
        </p:txBody>
      </p:sp>
      <p:sp>
        <p:nvSpPr>
          <p:cNvPr id="8" name="Rectangle 4">
            <a:extLst>
              <a:ext uri="{FF2B5EF4-FFF2-40B4-BE49-F238E27FC236}">
                <a16:creationId xmlns:a16="http://schemas.microsoft.com/office/drawing/2014/main" id="{14DB91B5-DC68-AF42-9EFE-130E2F05DA9A}"/>
              </a:ext>
            </a:extLst>
          </p:cNvPr>
          <p:cNvSpPr/>
          <p:nvPr/>
        </p:nvSpPr>
        <p:spPr>
          <a:xfrm>
            <a:off x="7760238" y="1231319"/>
            <a:ext cx="2614617" cy="830997"/>
          </a:xfrm>
          <a:prstGeom prst="rect">
            <a:avLst/>
          </a:prstGeom>
          <a:solidFill>
            <a:schemeClr val="accent3">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Collect training data (in-situ)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9" name="Rectangle 4">
            <a:extLst>
              <a:ext uri="{FF2B5EF4-FFF2-40B4-BE49-F238E27FC236}">
                <a16:creationId xmlns:a16="http://schemas.microsoft.com/office/drawing/2014/main" id="{DE29C504-A686-B54D-9C3B-ACB5875412AB}"/>
              </a:ext>
            </a:extLst>
          </p:cNvPr>
          <p:cNvSpPr/>
          <p:nvPr/>
        </p:nvSpPr>
        <p:spPr>
          <a:xfrm>
            <a:off x="4751132" y="3787704"/>
            <a:ext cx="2692463" cy="461665"/>
          </a:xfrm>
          <a:prstGeom prst="rect">
            <a:avLst/>
          </a:prstGeom>
          <a:solidFill>
            <a:schemeClr val="accent4">
              <a:lumMod val="20000"/>
              <a:lumOff val="80000"/>
            </a:schemeClr>
          </a:solidFill>
        </p:spPr>
        <p:txBody>
          <a:bodyPr wrap="square">
            <a:spAutoFit/>
          </a:bodyPr>
          <a:lstStyle/>
          <a:p>
            <a:pP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Select ML method</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1" name="Rectangle 4">
            <a:extLst>
              <a:ext uri="{FF2B5EF4-FFF2-40B4-BE49-F238E27FC236}">
                <a16:creationId xmlns:a16="http://schemas.microsoft.com/office/drawing/2014/main" id="{09BAB27A-02C4-E449-8CD1-DC3098B0CE2D}"/>
              </a:ext>
            </a:extLst>
          </p:cNvPr>
          <p:cNvSpPr/>
          <p:nvPr/>
        </p:nvSpPr>
        <p:spPr>
          <a:xfrm>
            <a:off x="1304442" y="2507384"/>
            <a:ext cx="3163697" cy="830997"/>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Put ARD in a cloud </a:t>
            </a:r>
            <a:r>
              <a:rPr lang="en-US" sz="2400" b="0" u="none" dirty="0">
                <a:solidFill>
                  <a:srgbClr val="7F0001"/>
                </a:solidFill>
                <a:latin typeface="Franklin Gothic Book" panose="020B0503020102020204" pitchFamily="34" charset="0"/>
                <a:cs typeface="Calibri" panose="020F0502020204030204" pitchFamily="34" charset="0"/>
              </a:rPr>
              <a:t>collection</a:t>
            </a:r>
            <a:r>
              <a:rPr lang="en-US" sz="2400" b="0" u="none" dirty="0">
                <a:solidFill>
                  <a:srgbClr val="19326C"/>
                </a:solidFill>
                <a:latin typeface="Franklin Gothic Book" panose="020B0503020102020204" pitchFamily="34" charset="0"/>
                <a:cs typeface="Calibri" panose="020F0502020204030204" pitchFamily="34" charset="0"/>
              </a:rPr>
              <a:t>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3" name="Rectangle 4">
            <a:extLst>
              <a:ext uri="{FF2B5EF4-FFF2-40B4-BE49-F238E27FC236}">
                <a16:creationId xmlns:a16="http://schemas.microsoft.com/office/drawing/2014/main" id="{E3932E33-E1C9-0242-B205-B32943AC2DAB}"/>
              </a:ext>
            </a:extLst>
          </p:cNvPr>
          <p:cNvSpPr/>
          <p:nvPr/>
        </p:nvSpPr>
        <p:spPr>
          <a:xfrm>
            <a:off x="7804165" y="2478235"/>
            <a:ext cx="2570690" cy="830997"/>
          </a:xfrm>
          <a:prstGeom prst="rect">
            <a:avLst/>
          </a:prstGeom>
          <a:solidFill>
            <a:schemeClr val="accent3">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Quality control on training data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4" name="Rectangle 4">
            <a:extLst>
              <a:ext uri="{FF2B5EF4-FFF2-40B4-BE49-F238E27FC236}">
                <a16:creationId xmlns:a16="http://schemas.microsoft.com/office/drawing/2014/main" id="{C8B2EE6D-F156-F94F-8473-91435542ADD8}"/>
              </a:ext>
            </a:extLst>
          </p:cNvPr>
          <p:cNvSpPr/>
          <p:nvPr/>
        </p:nvSpPr>
        <p:spPr>
          <a:xfrm>
            <a:off x="7804165" y="3740887"/>
            <a:ext cx="2526762" cy="461665"/>
          </a:xfrm>
          <a:prstGeom prst="rect">
            <a:avLst/>
          </a:prstGeom>
          <a:solidFill>
            <a:schemeClr val="accent3">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Train data set</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5" name="Rectangle 4">
            <a:extLst>
              <a:ext uri="{FF2B5EF4-FFF2-40B4-BE49-F238E27FC236}">
                <a16:creationId xmlns:a16="http://schemas.microsoft.com/office/drawing/2014/main" id="{F211B7AF-2BDF-1A42-ADCF-1AF290A89578}"/>
              </a:ext>
            </a:extLst>
          </p:cNvPr>
          <p:cNvSpPr/>
          <p:nvPr/>
        </p:nvSpPr>
        <p:spPr>
          <a:xfrm>
            <a:off x="4749769" y="4663205"/>
            <a:ext cx="2692463" cy="461665"/>
          </a:xfrm>
          <a:prstGeom prst="rect">
            <a:avLst/>
          </a:prstGeom>
          <a:solidFill>
            <a:schemeClr val="tx2">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Classify data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6" name="Rectangle 4">
            <a:extLst>
              <a:ext uri="{FF2B5EF4-FFF2-40B4-BE49-F238E27FC236}">
                <a16:creationId xmlns:a16="http://schemas.microsoft.com/office/drawing/2014/main" id="{8BB65067-1FEB-ED4D-A1ED-08A0A6F415C5}"/>
              </a:ext>
            </a:extLst>
          </p:cNvPr>
          <p:cNvSpPr/>
          <p:nvPr/>
        </p:nvSpPr>
        <p:spPr>
          <a:xfrm>
            <a:off x="4742713" y="5433899"/>
            <a:ext cx="2692463" cy="461665"/>
          </a:xfrm>
          <a:prstGeom prst="rect">
            <a:avLst/>
          </a:prstGeom>
          <a:solidFill>
            <a:schemeClr val="tx2">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Smoothen data</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7" name="Rectangle 4">
            <a:extLst>
              <a:ext uri="{FF2B5EF4-FFF2-40B4-BE49-F238E27FC236}">
                <a16:creationId xmlns:a16="http://schemas.microsoft.com/office/drawing/2014/main" id="{4E67B1E7-25F6-7B44-8AB7-FDEAFCC21EE3}"/>
              </a:ext>
            </a:extLst>
          </p:cNvPr>
          <p:cNvSpPr/>
          <p:nvPr/>
        </p:nvSpPr>
        <p:spPr>
          <a:xfrm>
            <a:off x="4698788" y="6230137"/>
            <a:ext cx="2736388" cy="461665"/>
          </a:xfrm>
          <a:prstGeom prst="rect">
            <a:avLst/>
          </a:prstGeom>
          <a:solidFill>
            <a:schemeClr val="tx2">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Post-processing</a:t>
            </a:r>
            <a:endParaRPr lang="en-US" sz="2400" b="0" u="none" dirty="0">
              <a:solidFill>
                <a:srgbClr val="7F0001"/>
              </a:solidFill>
              <a:latin typeface="Franklin Gothic Book" panose="020B0503020102020204" pitchFamily="34" charset="0"/>
              <a:cs typeface="Calibri" panose="020F0502020204030204" pitchFamily="34" charset="0"/>
            </a:endParaRPr>
          </a:p>
        </p:txBody>
      </p:sp>
      <p:pic>
        <p:nvPicPr>
          <p:cNvPr id="25" name="Imagem 24">
            <a:extLst>
              <a:ext uri="{FF2B5EF4-FFF2-40B4-BE49-F238E27FC236}">
                <a16:creationId xmlns:a16="http://schemas.microsoft.com/office/drawing/2014/main" id="{B4F74717-1926-7B4E-B017-1A9ED22E43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8273" y="2669836"/>
            <a:ext cx="1569791" cy="642691"/>
          </a:xfrm>
          <a:prstGeom prst="rect">
            <a:avLst/>
          </a:prstGeom>
        </p:spPr>
      </p:pic>
      <p:cxnSp>
        <p:nvCxnSpPr>
          <p:cNvPr id="35" name="Conector Angulado 34">
            <a:extLst>
              <a:ext uri="{FF2B5EF4-FFF2-40B4-BE49-F238E27FC236}">
                <a16:creationId xmlns:a16="http://schemas.microsoft.com/office/drawing/2014/main" id="{7FC09EE4-0BF1-824E-9AC9-6631E20E8A4A}"/>
              </a:ext>
            </a:extLst>
          </p:cNvPr>
          <p:cNvCxnSpPr>
            <a:cxnSpLocks/>
            <a:stCxn id="7" idx="2"/>
            <a:endCxn id="15" idx="1"/>
          </p:cNvCxnSpPr>
          <p:nvPr/>
        </p:nvCxnSpPr>
        <p:spPr>
          <a:xfrm rot="16200000" flipH="1">
            <a:off x="3488346" y="3632615"/>
            <a:ext cx="655488" cy="1867358"/>
          </a:xfrm>
          <a:prstGeom prst="bentConnector2">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Conector Angulado 35">
            <a:extLst>
              <a:ext uri="{FF2B5EF4-FFF2-40B4-BE49-F238E27FC236}">
                <a16:creationId xmlns:a16="http://schemas.microsoft.com/office/drawing/2014/main" id="{A6FC191A-05D9-3243-BE22-B16966D1A3D0}"/>
              </a:ext>
            </a:extLst>
          </p:cNvPr>
          <p:cNvCxnSpPr>
            <a:cxnSpLocks/>
            <a:endCxn id="15" idx="3"/>
          </p:cNvCxnSpPr>
          <p:nvPr/>
        </p:nvCxnSpPr>
        <p:spPr>
          <a:xfrm rot="10800000" flipV="1">
            <a:off x="7442233" y="4342176"/>
            <a:ext cx="1567943" cy="551862"/>
          </a:xfrm>
          <a:prstGeom prst="bentConnector3">
            <a:avLst>
              <a:gd name="adj1" fmla="val -1910"/>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Conector de Seta Reta 39">
            <a:extLst>
              <a:ext uri="{FF2B5EF4-FFF2-40B4-BE49-F238E27FC236}">
                <a16:creationId xmlns:a16="http://schemas.microsoft.com/office/drawing/2014/main" id="{30AAE418-C21A-E34C-AA22-93598D6408F9}"/>
              </a:ext>
            </a:extLst>
          </p:cNvPr>
          <p:cNvCxnSpPr>
            <a:cxnSpLocks/>
            <a:stCxn id="6" idx="2"/>
            <a:endCxn id="11" idx="0"/>
          </p:cNvCxnSpPr>
          <p:nvPr/>
        </p:nvCxnSpPr>
        <p:spPr>
          <a:xfrm>
            <a:off x="2882411" y="2081222"/>
            <a:ext cx="3880" cy="426162"/>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Conector de Seta Reta 42">
            <a:extLst>
              <a:ext uri="{FF2B5EF4-FFF2-40B4-BE49-F238E27FC236}">
                <a16:creationId xmlns:a16="http://schemas.microsoft.com/office/drawing/2014/main" id="{E2A3BD1B-40EC-644D-AA04-7CFEEF1B402B}"/>
              </a:ext>
            </a:extLst>
          </p:cNvPr>
          <p:cNvCxnSpPr>
            <a:cxnSpLocks/>
            <a:stCxn id="11" idx="2"/>
            <a:endCxn id="7" idx="0"/>
          </p:cNvCxnSpPr>
          <p:nvPr/>
        </p:nvCxnSpPr>
        <p:spPr>
          <a:xfrm flipH="1">
            <a:off x="2882411" y="3338381"/>
            <a:ext cx="3880" cy="438504"/>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Conector de Seta Reta 43">
            <a:extLst>
              <a:ext uri="{FF2B5EF4-FFF2-40B4-BE49-F238E27FC236}">
                <a16:creationId xmlns:a16="http://schemas.microsoft.com/office/drawing/2014/main" id="{9B103B47-AD3C-AB42-AB25-962EDBC15320}"/>
              </a:ext>
            </a:extLst>
          </p:cNvPr>
          <p:cNvCxnSpPr>
            <a:cxnSpLocks/>
          </p:cNvCxnSpPr>
          <p:nvPr/>
        </p:nvCxnSpPr>
        <p:spPr>
          <a:xfrm>
            <a:off x="9003722" y="2062316"/>
            <a:ext cx="0" cy="434921"/>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Conector de Seta Reta 44">
            <a:extLst>
              <a:ext uri="{FF2B5EF4-FFF2-40B4-BE49-F238E27FC236}">
                <a16:creationId xmlns:a16="http://schemas.microsoft.com/office/drawing/2014/main" id="{8960291B-DDD5-B54D-892C-67303C421E60}"/>
              </a:ext>
            </a:extLst>
          </p:cNvPr>
          <p:cNvCxnSpPr>
            <a:cxnSpLocks/>
          </p:cNvCxnSpPr>
          <p:nvPr/>
        </p:nvCxnSpPr>
        <p:spPr>
          <a:xfrm>
            <a:off x="9010375" y="3339881"/>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Conector de Seta Reta 45">
            <a:extLst>
              <a:ext uri="{FF2B5EF4-FFF2-40B4-BE49-F238E27FC236}">
                <a16:creationId xmlns:a16="http://schemas.microsoft.com/office/drawing/2014/main" id="{AD535F1B-2C4D-FC4C-90EA-4235159E1A94}"/>
              </a:ext>
            </a:extLst>
          </p:cNvPr>
          <p:cNvCxnSpPr/>
          <p:nvPr/>
        </p:nvCxnSpPr>
        <p:spPr>
          <a:xfrm>
            <a:off x="6088944" y="5094092"/>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Conector de Seta Reta 46">
            <a:extLst>
              <a:ext uri="{FF2B5EF4-FFF2-40B4-BE49-F238E27FC236}">
                <a16:creationId xmlns:a16="http://schemas.microsoft.com/office/drawing/2014/main" id="{0CBC0366-C656-2146-9A18-F311D423AB85}"/>
              </a:ext>
            </a:extLst>
          </p:cNvPr>
          <p:cNvCxnSpPr/>
          <p:nvPr/>
        </p:nvCxnSpPr>
        <p:spPr>
          <a:xfrm>
            <a:off x="6096000" y="5864785"/>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761633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68832" y="3244035"/>
            <a:ext cx="4412724" cy="32025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6" name="Picture 2" descr="ESTORE+"/>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5000"/>
                    </a14:imgEffect>
                  </a14:imgLayer>
                </a14:imgProps>
              </a:ext>
              <a:ext uri="{28A0092B-C50C-407E-A947-70E740481C1C}">
                <a14:useLocalDpi xmlns:a14="http://schemas.microsoft.com/office/drawing/2010/main"/>
              </a:ext>
            </a:extLst>
          </a:blip>
          <a:srcRect/>
          <a:stretch>
            <a:fillRect/>
          </a:stretch>
        </p:blipFill>
        <p:spPr bwMode="auto">
          <a:xfrm>
            <a:off x="7918704" y="4968172"/>
            <a:ext cx="1478414" cy="277763"/>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45"/>
          <p:cNvSpPr/>
          <p:nvPr/>
        </p:nvSpPr>
        <p:spPr>
          <a:xfrm>
            <a:off x="2921652" y="1798522"/>
            <a:ext cx="1788952" cy="245196"/>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defTabSz="232172" hangingPunct="0">
              <a:defRPr>
                <a:latin typeface="Arial"/>
                <a:ea typeface="Arial"/>
                <a:cs typeface="Arial"/>
                <a:sym typeface="Arial"/>
              </a:defRPr>
            </a:pPr>
            <a:r>
              <a:rPr sz="1406" b="0" kern="0" dirty="0">
                <a:solidFill>
                  <a:srgbClr val="773F9B">
                    <a:lumOff val="-21524"/>
                  </a:srgbClr>
                </a:solidFill>
                <a:latin typeface="Franklin Gothic Book" panose="020B0503020102020204" pitchFamily="34" charset="0"/>
                <a:cs typeface="Arial"/>
                <a:sym typeface="Arial"/>
              </a:rPr>
              <a:t>section title </a:t>
            </a:r>
            <a:r>
              <a:rPr sz="1406" b="0" kern="0" dirty="0">
                <a:solidFill>
                  <a:srgbClr val="A6AAA9"/>
                </a:solidFill>
                <a:latin typeface="Franklin Gothic Book" panose="020B0503020102020204" pitchFamily="34" charset="0"/>
                <a:cs typeface="Arial"/>
                <a:sym typeface="Arial"/>
              </a:rPr>
              <a:t>/</a:t>
            </a:r>
            <a:r>
              <a:rPr sz="1406" b="0" kern="0" dirty="0">
                <a:solidFill>
                  <a:srgbClr val="000000"/>
                </a:solidFill>
                <a:latin typeface="Franklin Gothic Book" panose="020B0503020102020204" pitchFamily="34" charset="0"/>
                <a:cs typeface="Arial"/>
                <a:sym typeface="Arial"/>
              </a:rPr>
              <a:t> </a:t>
            </a:r>
            <a:r>
              <a:rPr sz="1406" b="0" kern="0" dirty="0">
                <a:solidFill>
                  <a:srgbClr val="0365C0"/>
                </a:solidFill>
                <a:latin typeface="Franklin Gothic Book" panose="020B0503020102020204" pitchFamily="34" charset="0"/>
                <a:cs typeface="Arial"/>
                <a:sym typeface="Arial"/>
              </a:rPr>
              <a:t>slide title</a:t>
            </a:r>
          </a:p>
        </p:txBody>
      </p:sp>
      <p:pic>
        <p:nvPicPr>
          <p:cNvPr id="10" name="Picture 7"/>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68832" y="823746"/>
            <a:ext cx="4262251" cy="25152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1" name="Picture 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470599" y="1053974"/>
            <a:ext cx="4545049" cy="23750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 name="Picture 9"/>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470599" y="3583946"/>
            <a:ext cx="4970319" cy="26802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 name="CaixaDeTexto 3"/>
          <p:cNvSpPr txBox="1">
            <a:spLocks noChangeArrowheads="1"/>
          </p:cNvSpPr>
          <p:nvPr/>
        </p:nvSpPr>
        <p:spPr bwMode="auto">
          <a:xfrm>
            <a:off x="3702336" y="6370654"/>
            <a:ext cx="5331144" cy="461665"/>
          </a:xfrm>
          <a:prstGeom prst="rect">
            <a:avLst/>
          </a:prstGeom>
          <a:noFill/>
          <a:ln>
            <a:noFill/>
          </a:ln>
        </p:spPr>
        <p:txBody>
          <a:bodyPr wrap="square">
            <a:spAutoFit/>
          </a:bodyPr>
          <a:lstStyle>
            <a:lvl1pPr eaLnBrk="0" hangingPunct="0">
              <a:defRPr sz="1400">
                <a:solidFill>
                  <a:schemeClr val="tx1"/>
                </a:solidFill>
                <a:latin typeface="Arial" charset="0"/>
                <a:ea typeface="Geneva"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algn="ctr" defTabSz="257175" fontAlgn="base">
              <a:spcBef>
                <a:spcPct val="0"/>
              </a:spcBef>
              <a:spcAft>
                <a:spcPct val="0"/>
              </a:spcAft>
              <a:defRPr/>
            </a:pPr>
            <a:r>
              <a:rPr lang="en-US" sz="2400" b="0" dirty="0">
                <a:solidFill>
                  <a:srgbClr val="0261A8"/>
                </a:solidFill>
                <a:latin typeface="Franklin Gothic Book" panose="020B0503020102020204" pitchFamily="34" charset="0"/>
                <a:cs typeface="Calibri"/>
                <a:sym typeface="Helvetica Light"/>
              </a:rPr>
              <a:t>https://</a:t>
            </a:r>
            <a:r>
              <a:rPr lang="en-US" sz="2400" b="0" dirty="0" err="1">
                <a:solidFill>
                  <a:srgbClr val="0261A8"/>
                </a:solidFill>
                <a:latin typeface="Franklin Gothic Book" panose="020B0503020102020204" pitchFamily="34" charset="0"/>
                <a:cs typeface="Calibri"/>
                <a:sym typeface="Helvetica Light"/>
              </a:rPr>
              <a:t>github.com</a:t>
            </a:r>
            <a:r>
              <a:rPr lang="en-US" sz="2400" b="0" dirty="0">
                <a:solidFill>
                  <a:srgbClr val="0261A8"/>
                </a:solidFill>
                <a:latin typeface="Franklin Gothic Book" panose="020B0503020102020204" pitchFamily="34" charset="0"/>
                <a:cs typeface="Calibri"/>
                <a:sym typeface="Helvetica Light"/>
              </a:rPr>
              <a:t>/e-sensing/sits</a:t>
            </a:r>
          </a:p>
        </p:txBody>
      </p:sp>
      <p:sp>
        <p:nvSpPr>
          <p:cNvPr id="17" name="Rectangle 1">
            <a:extLst>
              <a:ext uri="{FF2B5EF4-FFF2-40B4-BE49-F238E27FC236}">
                <a16:creationId xmlns:a16="http://schemas.microsoft.com/office/drawing/2014/main" id="{5534A9C8-A1A6-5C41-9512-5A08D2F64D86}"/>
              </a:ext>
            </a:extLst>
          </p:cNvPr>
          <p:cNvSpPr txBox="1">
            <a:spLocks noChangeArrowheads="1"/>
          </p:cNvSpPr>
          <p:nvPr/>
        </p:nvSpPr>
        <p:spPr>
          <a:xfrm>
            <a:off x="856874" y="135158"/>
            <a:ext cx="10761785" cy="428625"/>
          </a:xfrm>
          <a:prstGeom prst="rect">
            <a:avLst/>
          </a:prstGeom>
          <a:ln/>
        </p:spPr>
        <p:txBody>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a:tabLst>
                <a:tab pos="407194" algn="l"/>
                <a:tab pos="814388" algn="l"/>
                <a:tab pos="1221581" algn="l"/>
                <a:tab pos="1628775" algn="l"/>
                <a:tab pos="2035969" algn="l"/>
                <a:tab pos="2443163" algn="l"/>
                <a:tab pos="2850356" algn="l"/>
                <a:tab pos="3257550" algn="l"/>
                <a:tab pos="3664744" algn="l"/>
                <a:tab pos="4071938" algn="l"/>
                <a:tab pos="4479131" algn="l"/>
              </a:tabLst>
            </a:pPr>
            <a:r>
              <a:rPr lang="pt-BR" altLang="en-US" sz="4000" kern="0" dirty="0">
                <a:solidFill>
                  <a:schemeClr val="accent1">
                    <a:lumMod val="50000"/>
                  </a:schemeClr>
                </a:solidFill>
                <a:latin typeface="Franklin Gothic Book" panose="020B0503020102020204" pitchFamily="34" charset="0"/>
              </a:rPr>
              <a:t>SITS </a:t>
            </a:r>
            <a:r>
              <a:rPr lang="mr-IN" altLang="en-US" sz="4000" kern="0" dirty="0">
                <a:solidFill>
                  <a:schemeClr val="accent1">
                    <a:lumMod val="50000"/>
                  </a:schemeClr>
                </a:solidFill>
                <a:latin typeface="Franklin Gothic Book" panose="020B0503020102020204" pitchFamily="34" charset="0"/>
              </a:rPr>
              <a:t>–</a:t>
            </a:r>
            <a:r>
              <a:rPr lang="en-US" altLang="en-US" sz="4000" kern="0" dirty="0">
                <a:solidFill>
                  <a:schemeClr val="accent1">
                    <a:lumMod val="50000"/>
                  </a:schemeClr>
                </a:solidFill>
                <a:latin typeface="Franklin Gothic Book" panose="020B0503020102020204" pitchFamily="34" charset="0"/>
              </a:rPr>
              <a:t> </a:t>
            </a:r>
            <a:r>
              <a:rPr lang="pt-BR" altLang="en-US" sz="4000" kern="0" dirty="0" err="1">
                <a:solidFill>
                  <a:schemeClr val="accent1">
                    <a:lumMod val="50000"/>
                  </a:schemeClr>
                </a:solidFill>
                <a:latin typeface="Franklin Gothic Book" panose="020B0503020102020204" pitchFamily="34" charset="0"/>
              </a:rPr>
              <a:t>image</a:t>
            </a:r>
            <a:r>
              <a:rPr lang="pt-BR" altLang="en-US" sz="4000" kern="0" dirty="0">
                <a:solidFill>
                  <a:schemeClr val="accent1">
                    <a:lumMod val="50000"/>
                  </a:schemeClr>
                </a:solidFill>
                <a:latin typeface="Franklin Gothic Book" panose="020B0503020102020204" pitchFamily="34" charset="0"/>
              </a:rPr>
              <a:t> time series </a:t>
            </a:r>
            <a:r>
              <a:rPr lang="pt-BR" altLang="en-US" sz="4000" kern="0" dirty="0" err="1">
                <a:solidFill>
                  <a:schemeClr val="accent1">
                    <a:lumMod val="50000"/>
                  </a:schemeClr>
                </a:solidFill>
                <a:latin typeface="Franklin Gothic Book" panose="020B0503020102020204" pitchFamily="34" charset="0"/>
              </a:rPr>
              <a:t>analysis</a:t>
            </a:r>
            <a:r>
              <a:rPr lang="pt-BR" altLang="en-US" sz="4000" kern="0" dirty="0">
                <a:solidFill>
                  <a:schemeClr val="accent1">
                    <a:lumMod val="50000"/>
                  </a:schemeClr>
                </a:solidFill>
                <a:latin typeface="Franklin Gothic Book" panose="020B0503020102020204" pitchFamily="34" charset="0"/>
              </a:rPr>
              <a:t> in </a:t>
            </a:r>
            <a:r>
              <a:rPr lang="pt-BR" altLang="en-US" sz="4000" kern="0" dirty="0" err="1">
                <a:solidFill>
                  <a:schemeClr val="accent1">
                    <a:lumMod val="50000"/>
                  </a:schemeClr>
                </a:solidFill>
                <a:latin typeface="Franklin Gothic Book" panose="020B0503020102020204" pitchFamily="34" charset="0"/>
              </a:rPr>
              <a:t>R</a:t>
            </a:r>
            <a:endParaRPr lang="pt-BR" altLang="en-US" sz="4000" kern="0" dirty="0">
              <a:solidFill>
                <a:schemeClr val="accent1">
                  <a:lumMod val="50000"/>
                </a:schemeClr>
              </a:solidFill>
              <a:latin typeface="Franklin Gothic Book" panose="020B0503020102020204" pitchFamily="34" charset="0"/>
            </a:endParaRPr>
          </a:p>
        </p:txBody>
      </p:sp>
      <p:pic>
        <p:nvPicPr>
          <p:cNvPr id="12" name="Picture 11" descr="A close up of a sign&#10;&#10;Description automatically generated">
            <a:extLst>
              <a:ext uri="{FF2B5EF4-FFF2-40B4-BE49-F238E27FC236}">
                <a16:creationId xmlns:a16="http://schemas.microsoft.com/office/drawing/2014/main" id="{2964CDE6-5C5A-C649-9077-99E7BB750E3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36037" y="2646052"/>
            <a:ext cx="1642523" cy="1665283"/>
          </a:xfrm>
          <a:prstGeom prst="rect">
            <a:avLst/>
          </a:prstGeom>
        </p:spPr>
      </p:pic>
    </p:spTree>
    <p:extLst>
      <p:ext uri="{BB962C8B-B14F-4D97-AF65-F5344CB8AC3E}">
        <p14:creationId xmlns:p14="http://schemas.microsoft.com/office/powerpoint/2010/main" val="2477462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1EF1DD-E98A-5641-962E-EC9DA1FFB636}"/>
              </a:ext>
            </a:extLst>
          </p:cNvPr>
          <p:cNvSpPr txBox="1"/>
          <p:nvPr/>
        </p:nvSpPr>
        <p:spPr>
          <a:xfrm>
            <a:off x="617561" y="4304568"/>
            <a:ext cx="2349426"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Big satellite data</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(2PB per day)</a:t>
            </a:r>
          </a:p>
        </p:txBody>
      </p:sp>
      <p:pic>
        <p:nvPicPr>
          <p:cNvPr id="7" name="Picture 6">
            <a:extLst>
              <a:ext uri="{FF2B5EF4-FFF2-40B4-BE49-F238E27FC236}">
                <a16:creationId xmlns:a16="http://schemas.microsoft.com/office/drawing/2014/main" id="{AC9AACC9-E75B-4F4E-924B-49C63E74A4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13032" y="1424955"/>
            <a:ext cx="4010120" cy="2673414"/>
          </a:xfrm>
          <a:prstGeom prst="rect">
            <a:avLst/>
          </a:prstGeom>
        </p:spPr>
      </p:pic>
      <p:pic>
        <p:nvPicPr>
          <p:cNvPr id="8" name="Picture 7">
            <a:extLst>
              <a:ext uri="{FF2B5EF4-FFF2-40B4-BE49-F238E27FC236}">
                <a16:creationId xmlns:a16="http://schemas.microsoft.com/office/drawing/2014/main" id="{8213EF49-53A7-BE42-BE19-61CFC93001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51" y="1424955"/>
            <a:ext cx="3978369" cy="2646479"/>
          </a:xfrm>
          <a:prstGeom prst="rect">
            <a:avLst/>
          </a:prstGeom>
        </p:spPr>
      </p:pic>
      <p:pic>
        <p:nvPicPr>
          <p:cNvPr id="10" name="Picture 9">
            <a:extLst>
              <a:ext uri="{FF2B5EF4-FFF2-40B4-BE49-F238E27FC236}">
                <a16:creationId xmlns:a16="http://schemas.microsoft.com/office/drawing/2014/main" id="{81177541-CE52-4042-9C52-761402D2E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32198" y="1442621"/>
            <a:ext cx="3944970" cy="2629981"/>
          </a:xfrm>
          <a:prstGeom prst="rect">
            <a:avLst/>
          </a:prstGeom>
          <a:ln w="6350">
            <a:solidFill>
              <a:schemeClr val="tx1"/>
            </a:solidFill>
          </a:ln>
        </p:spPr>
      </p:pic>
      <p:sp>
        <p:nvSpPr>
          <p:cNvPr id="11" name="TextBox 10">
            <a:extLst>
              <a:ext uri="{FF2B5EF4-FFF2-40B4-BE49-F238E27FC236}">
                <a16:creationId xmlns:a16="http://schemas.microsoft.com/office/drawing/2014/main" id="{9F1457E4-447C-8349-8D50-368A5F0CC201}"/>
              </a:ext>
            </a:extLst>
          </p:cNvPr>
          <p:cNvSpPr txBox="1"/>
          <p:nvPr/>
        </p:nvSpPr>
        <p:spPr>
          <a:xfrm>
            <a:off x="4167598" y="4333969"/>
            <a:ext cx="3448060"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Data cubes</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(consistent observations)</a:t>
            </a:r>
          </a:p>
        </p:txBody>
      </p:sp>
      <p:sp>
        <p:nvSpPr>
          <p:cNvPr id="12" name="TextBox 11">
            <a:extLst>
              <a:ext uri="{FF2B5EF4-FFF2-40B4-BE49-F238E27FC236}">
                <a16:creationId xmlns:a16="http://schemas.microsoft.com/office/drawing/2014/main" id="{5238BC9C-014A-3E45-AB43-9D9E99A63C18}"/>
              </a:ext>
            </a:extLst>
          </p:cNvPr>
          <p:cNvSpPr txBox="1"/>
          <p:nvPr/>
        </p:nvSpPr>
        <p:spPr>
          <a:xfrm>
            <a:off x="8665246" y="4333969"/>
            <a:ext cx="2432077"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Machine learning</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(classification)</a:t>
            </a:r>
          </a:p>
        </p:txBody>
      </p:sp>
      <p:sp>
        <p:nvSpPr>
          <p:cNvPr id="9" name="Title 1">
            <a:extLst>
              <a:ext uri="{FF2B5EF4-FFF2-40B4-BE49-F238E27FC236}">
                <a16:creationId xmlns:a16="http://schemas.microsoft.com/office/drawing/2014/main" id="{344E6EBD-7547-A947-83C3-0013671D6F01}"/>
              </a:ext>
            </a:extLst>
          </p:cNvPr>
          <p:cNvSpPr>
            <a:spLocks noGrp="1"/>
          </p:cNvSpPr>
          <p:nvPr>
            <p:ph type="title"/>
          </p:nvPr>
        </p:nvSpPr>
        <p:spPr>
          <a:xfrm>
            <a:off x="405227" y="51454"/>
            <a:ext cx="10972801" cy="1143001"/>
          </a:xfrm>
        </p:spPr>
        <p:txBody>
          <a:bodyPr>
            <a:normAutofit/>
          </a:bodyPr>
          <a:lstStyle/>
          <a:p>
            <a:r>
              <a:rPr lang="en-US" sz="3600" dirty="0"/>
              <a:t>Big EO data for sustainable development </a:t>
            </a:r>
          </a:p>
        </p:txBody>
      </p:sp>
      <p:sp>
        <p:nvSpPr>
          <p:cNvPr id="14" name="Rectangle 13">
            <a:extLst>
              <a:ext uri="{FF2B5EF4-FFF2-40B4-BE49-F238E27FC236}">
                <a16:creationId xmlns:a16="http://schemas.microsoft.com/office/drawing/2014/main" id="{8D65CC24-D7C6-7D4A-963F-4F34B51EC383}"/>
              </a:ext>
            </a:extLst>
          </p:cNvPr>
          <p:cNvSpPr/>
          <p:nvPr/>
        </p:nvSpPr>
        <p:spPr>
          <a:xfrm>
            <a:off x="2625726" y="5711825"/>
            <a:ext cx="6972300" cy="523220"/>
          </a:xfrm>
          <a:prstGeom prst="rect">
            <a:avLst/>
          </a:prstGeom>
          <a:solidFill>
            <a:srgbClr val="E8F0FF"/>
          </a:solidFill>
          <a:ln>
            <a:solidFill>
              <a:srgbClr val="E9F5FE"/>
            </a:solidFill>
          </a:ln>
        </p:spPr>
        <p:txBody>
          <a:bodyPr wrap="square">
            <a:spAutoFit/>
          </a:bodyPr>
          <a:lstStyle/>
          <a:p>
            <a:pPr>
              <a:defRPr/>
            </a:pPr>
            <a:r>
              <a:rPr lang="en-US" sz="2800" b="0" u="none" dirty="0">
                <a:solidFill>
                  <a:srgbClr val="00007D">
                    <a:lumMod val="75000"/>
                  </a:srgbClr>
                </a:solidFill>
                <a:latin typeface="Franklin Gothic Book" panose="020B0503020102020204" pitchFamily="34" charset="0"/>
                <a:ea typeface="Calibri" charset="0"/>
                <a:cs typeface="Calibri" charset="0"/>
              </a:rPr>
              <a:t>In what ways is </a:t>
            </a:r>
            <a:r>
              <a:rPr lang="en-US" sz="2800" b="0" u="none" dirty="0">
                <a:solidFill>
                  <a:srgbClr val="8B0505"/>
                </a:solidFill>
                <a:latin typeface="Franklin Gothic Book" panose="020B0503020102020204" pitchFamily="34" charset="0"/>
                <a:ea typeface="Calibri" charset="0"/>
                <a:cs typeface="Calibri" charset="0"/>
              </a:rPr>
              <a:t>big</a:t>
            </a:r>
            <a:r>
              <a:rPr lang="en-US" sz="2800" b="0" u="none" dirty="0">
                <a:solidFill>
                  <a:srgbClr val="00007D">
                    <a:lumMod val="75000"/>
                  </a:srgbClr>
                </a:solidFill>
                <a:latin typeface="Franklin Gothic Book" panose="020B0503020102020204" pitchFamily="34" charset="0"/>
                <a:ea typeface="Calibri" charset="0"/>
                <a:cs typeface="Calibri" charset="0"/>
              </a:rPr>
              <a:t> </a:t>
            </a:r>
            <a:r>
              <a:rPr lang="en-US" sz="2800" b="0" u="none" dirty="0">
                <a:solidFill>
                  <a:srgbClr val="8B0505"/>
                </a:solidFill>
                <a:latin typeface="Franklin Gothic Book" panose="020B0503020102020204" pitchFamily="34" charset="0"/>
                <a:ea typeface="Calibri" charset="0"/>
                <a:cs typeface="Calibri" charset="0"/>
              </a:rPr>
              <a:t>spatial</a:t>
            </a:r>
            <a:r>
              <a:rPr lang="en-US" sz="2800" b="0" u="none" dirty="0">
                <a:solidFill>
                  <a:srgbClr val="00007D">
                    <a:lumMod val="75000"/>
                  </a:srgbClr>
                </a:solidFill>
                <a:latin typeface="Franklin Gothic Book" panose="020B0503020102020204" pitchFamily="34" charset="0"/>
                <a:ea typeface="Calibri" charset="0"/>
                <a:cs typeface="Calibri" charset="0"/>
              </a:rPr>
              <a:t> data </a:t>
            </a:r>
            <a:r>
              <a:rPr lang="en-US" sz="2800" b="0" u="none" dirty="0">
                <a:solidFill>
                  <a:srgbClr val="8B0505"/>
                </a:solidFill>
                <a:latin typeface="Franklin Gothic Book" panose="020B0503020102020204" pitchFamily="34" charset="0"/>
                <a:ea typeface="Calibri" charset="0"/>
                <a:cs typeface="Calibri" charset="0"/>
              </a:rPr>
              <a:t>special</a:t>
            </a:r>
            <a:r>
              <a:rPr lang="en-US" sz="2800" b="0" u="none" dirty="0">
                <a:solidFill>
                  <a:srgbClr val="00007D">
                    <a:lumMod val="75000"/>
                  </a:srgbClr>
                </a:solidFill>
                <a:latin typeface="Franklin Gothic Book" panose="020B0503020102020204" pitchFamily="34" charset="0"/>
                <a:ea typeface="Calibri" charset="0"/>
                <a:cs typeface="Calibri" charset="0"/>
              </a:rPr>
              <a:t>?</a:t>
            </a:r>
          </a:p>
        </p:txBody>
      </p:sp>
      <p:sp>
        <p:nvSpPr>
          <p:cNvPr id="15" name="Text Box 2">
            <a:extLst>
              <a:ext uri="{FF2B5EF4-FFF2-40B4-BE49-F238E27FC236}">
                <a16:creationId xmlns:a16="http://schemas.microsoft.com/office/drawing/2014/main" id="{5CF86B4A-B414-1946-9122-FBB0DCEE6363}"/>
              </a:ext>
            </a:extLst>
          </p:cNvPr>
          <p:cNvSpPr txBox="1">
            <a:spLocks noChangeArrowheads="1"/>
          </p:cNvSpPr>
          <p:nvPr/>
        </p:nvSpPr>
        <p:spPr bwMode="auto">
          <a:xfrm>
            <a:off x="7093700" y="6573330"/>
            <a:ext cx="3574300"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IBM Plex Sans" panose="020B0503050203000203" pitchFamily="34" charset="77"/>
                <a:cs typeface="Franklin Gothic Book Regular" charset="0"/>
              </a:rPr>
              <a:t>images: NASA, Swiss Data Cube, ECMWF</a:t>
            </a:r>
          </a:p>
        </p:txBody>
      </p:sp>
    </p:spTree>
    <p:extLst>
      <p:ext uri="{BB962C8B-B14F-4D97-AF65-F5344CB8AC3E}">
        <p14:creationId xmlns:p14="http://schemas.microsoft.com/office/powerpoint/2010/main" val="166809124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09CAAD7-C720-1E48-BBA0-2A6B5921D6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5" y="4714"/>
            <a:ext cx="12208640" cy="6853286"/>
          </a:xfrm>
          <a:prstGeom prst="rect">
            <a:avLst/>
          </a:prstGeom>
        </p:spPr>
      </p:pic>
      <p:sp>
        <p:nvSpPr>
          <p:cNvPr id="4" name="Text Box 2">
            <a:extLst>
              <a:ext uri="{FF2B5EF4-FFF2-40B4-BE49-F238E27FC236}">
                <a16:creationId xmlns:a16="http://schemas.microsoft.com/office/drawing/2014/main" id="{1148302F-F797-DE4B-A05A-81A2A4BE3B56}"/>
              </a:ext>
            </a:extLst>
          </p:cNvPr>
          <p:cNvSpPr txBox="1">
            <a:spLocks noChangeArrowheads="1"/>
          </p:cNvSpPr>
          <p:nvPr/>
        </p:nvSpPr>
        <p:spPr bwMode="auto">
          <a:xfrm>
            <a:off x="7320136" y="6514761"/>
            <a:ext cx="3099792" cy="338524"/>
          </a:xfrm>
          <a:prstGeom prst="rect">
            <a:avLst/>
          </a:prstGeom>
          <a:no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600" b="0" u="none" dirty="0">
                <a:solidFill>
                  <a:schemeClr val="bg1"/>
                </a:solidFill>
                <a:latin typeface="Franklin Gothic Book" panose="020B0503020102020204" pitchFamily="34" charset="0"/>
                <a:cs typeface="Franklin Gothic Book Regular" charset="0"/>
              </a:rPr>
              <a:t>image: Cassie </a:t>
            </a:r>
            <a:r>
              <a:rPr lang="en-US" sz="1600" b="0" u="none" dirty="0" err="1">
                <a:solidFill>
                  <a:schemeClr val="bg1"/>
                </a:solidFill>
                <a:latin typeface="Franklin Gothic Book" panose="020B0503020102020204" pitchFamily="34" charset="0"/>
                <a:cs typeface="Franklin Gothic Book Regular" charset="0"/>
              </a:rPr>
              <a:t>Kozyrkov</a:t>
            </a:r>
            <a:r>
              <a:rPr lang="en-US" sz="1600" b="0" u="none" dirty="0">
                <a:solidFill>
                  <a:schemeClr val="bg1"/>
                </a:solidFill>
                <a:latin typeface="Franklin Gothic Book" panose="020B0503020102020204" pitchFamily="34" charset="0"/>
                <a:cs typeface="Franklin Gothic Book Regular" charset="0"/>
              </a:rPr>
              <a:t> (Google)</a:t>
            </a:r>
          </a:p>
        </p:txBody>
      </p:sp>
    </p:spTree>
    <p:extLst>
      <p:ext uri="{BB962C8B-B14F-4D97-AF65-F5344CB8AC3E}">
        <p14:creationId xmlns:p14="http://schemas.microsoft.com/office/powerpoint/2010/main" val="3682843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3FFCE-4406-8242-9803-C962481C6206}"/>
              </a:ext>
            </a:extLst>
          </p:cNvPr>
          <p:cNvSpPr>
            <a:spLocks noGrp="1"/>
          </p:cNvSpPr>
          <p:nvPr>
            <p:ph type="title"/>
          </p:nvPr>
        </p:nvSpPr>
        <p:spPr>
          <a:xfrm>
            <a:off x="1524000" y="-3314"/>
            <a:ext cx="9139238" cy="993914"/>
          </a:xfrm>
          <a:noFill/>
        </p:spPr>
        <p:txBody>
          <a:bodyPr>
            <a:normAutofit/>
          </a:bodyPr>
          <a:lstStyle/>
          <a:p>
            <a:r>
              <a:rPr lang="en-US" sz="3600" dirty="0">
                <a:latin typeface="Franklin Gothic Medium" panose="020B0603020102020204" pitchFamily="34" charset="0"/>
              </a:rPr>
              <a:t>Earth observation data analysis: </a:t>
            </a:r>
            <a:r>
              <a:rPr lang="en-US" sz="3600" dirty="0">
                <a:solidFill>
                  <a:schemeClr val="accent5">
                    <a:lumMod val="50000"/>
                  </a:schemeClr>
                </a:solidFill>
                <a:latin typeface="Franklin Gothic Medium" panose="020B0603020102020204" pitchFamily="34" charset="0"/>
              </a:rPr>
              <a:t>no secrets</a:t>
            </a:r>
            <a:r>
              <a:rPr lang="en-US" sz="3600" dirty="0">
                <a:latin typeface="Franklin Gothic Medium" panose="020B0603020102020204" pitchFamily="34" charset="0"/>
              </a:rPr>
              <a:t>!</a:t>
            </a:r>
          </a:p>
        </p:txBody>
      </p:sp>
      <p:sp>
        <p:nvSpPr>
          <p:cNvPr id="4" name="Text Box 18">
            <a:extLst>
              <a:ext uri="{FF2B5EF4-FFF2-40B4-BE49-F238E27FC236}">
                <a16:creationId xmlns:a16="http://schemas.microsoft.com/office/drawing/2014/main" id="{9F8BCD8B-729F-4049-80AF-CE4286845DC1}"/>
              </a:ext>
            </a:extLst>
          </p:cNvPr>
          <p:cNvSpPr txBox="1">
            <a:spLocks noChangeArrowheads="1"/>
          </p:cNvSpPr>
          <p:nvPr/>
        </p:nvSpPr>
        <p:spPr bwMode="auto">
          <a:xfrm>
            <a:off x="1676400" y="5517233"/>
            <a:ext cx="8839201" cy="800219"/>
          </a:xfrm>
          <a:prstGeom prst="rect">
            <a:avLst/>
          </a:prstGeom>
          <a:solidFill>
            <a:srgbClr val="E8F0FF"/>
          </a:solidFill>
          <a:ln>
            <a:noFill/>
          </a:ln>
        </p:spPr>
        <p:txBody>
          <a:bodyPr wrap="square" tIns="182880" bIns="182880">
            <a:spAutoFit/>
          </a:bodyPr>
          <a:lstStyle>
            <a:lvl1pPr>
              <a:spcBef>
                <a:spcPct val="20000"/>
              </a:spcBef>
              <a:buClr>
                <a:schemeClr val="bg2"/>
              </a:buClr>
              <a:buSzPct val="75000"/>
              <a:buFont typeface="Wingdings" charset="2"/>
              <a:buChar char="n"/>
              <a:defRPr sz="2400">
                <a:solidFill>
                  <a:schemeClr val="tx1"/>
                </a:solidFill>
                <a:latin typeface="Calibri" charset="0"/>
                <a:ea typeface="ＭＳ Ｐゴシック" charset="-128"/>
              </a:defRPr>
            </a:lvl1pPr>
            <a:lvl2pPr marL="742950" indent="-285750">
              <a:spcBef>
                <a:spcPct val="20000"/>
              </a:spcBef>
              <a:buClr>
                <a:schemeClr val="accent2"/>
              </a:buClr>
              <a:buSzPct val="80000"/>
              <a:buFont typeface="Wingdings" charset="2"/>
              <a:buChar char="¨"/>
              <a:defRPr sz="2000">
                <a:solidFill>
                  <a:schemeClr val="tx1"/>
                </a:solidFill>
                <a:latin typeface="Calibri" charset="0"/>
                <a:ea typeface="ＭＳ Ｐゴシック" charset="-128"/>
              </a:defRPr>
            </a:lvl2pPr>
            <a:lvl3pPr marL="1143000" indent="-228600">
              <a:spcBef>
                <a:spcPct val="20000"/>
              </a:spcBef>
              <a:buClr>
                <a:schemeClr val="bg2"/>
              </a:buClr>
              <a:buSzPct val="65000"/>
              <a:buFont typeface="Wingdings" charset="2"/>
              <a:buChar char="n"/>
              <a:defRPr sz="2400">
                <a:solidFill>
                  <a:schemeClr val="tx1"/>
                </a:solidFill>
                <a:latin typeface="Calibri" charset="0"/>
                <a:ea typeface="ＭＳ Ｐゴシック" charset="-128"/>
              </a:defRPr>
            </a:lvl3pPr>
            <a:lvl4pPr marL="1600200" indent="-228600">
              <a:spcBef>
                <a:spcPct val="20000"/>
              </a:spcBef>
              <a:buClr>
                <a:schemeClr val="accent2"/>
              </a:buClr>
              <a:buSzPct val="70000"/>
              <a:buFont typeface="Wingdings" charset="2"/>
              <a:buChar char="¨"/>
              <a:defRPr sz="1600">
                <a:solidFill>
                  <a:schemeClr val="tx1"/>
                </a:solidFill>
                <a:latin typeface="Calibri" charset="0"/>
                <a:ea typeface="ＭＳ Ｐゴシック" charset="-128"/>
              </a:defRPr>
            </a:lvl4pPr>
            <a:lvl5pPr marL="2057400" indent="-228600">
              <a:spcBef>
                <a:spcPct val="20000"/>
              </a:spcBef>
              <a:buClr>
                <a:schemeClr val="bg2"/>
              </a:buClr>
              <a:buFont typeface="Wingdings" charset="2"/>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9pPr>
          </a:lstStyle>
          <a:p>
            <a:pPr>
              <a:spcBef>
                <a:spcPts val="600"/>
              </a:spcBef>
              <a:spcAft>
                <a:spcPts val="600"/>
              </a:spcAft>
              <a:buClrTx/>
              <a:buSzTx/>
              <a:buNone/>
            </a:pP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Open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knowledge</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books,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papers</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software</a:t>
            </a:r>
          </a:p>
        </p:txBody>
      </p:sp>
      <p:pic>
        <p:nvPicPr>
          <p:cNvPr id="2052" name="Picture 4" descr="Resultado de imagem para elements of statistical learning">
            <a:extLst>
              <a:ext uri="{FF2B5EF4-FFF2-40B4-BE49-F238E27FC236}">
                <a16:creationId xmlns:a16="http://schemas.microsoft.com/office/drawing/2014/main" id="{76AA9CDF-113E-064B-B325-8821C95DFBD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76401" y="1205948"/>
            <a:ext cx="2770211" cy="41843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deep learning book">
            <a:extLst>
              <a:ext uri="{FF2B5EF4-FFF2-40B4-BE49-F238E27FC236}">
                <a16:creationId xmlns:a16="http://schemas.microsoft.com/office/drawing/2014/main" id="{E0BD7F0B-3A77-9F43-BE3B-7E7489D9C1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02567" y="1219200"/>
            <a:ext cx="2782102" cy="41711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mages-na.ssl-images-amazon.com/images/I/51wjdu13yaL._SX332_BO1,204,203,200_.jpg">
            <a:extLst>
              <a:ext uri="{FF2B5EF4-FFF2-40B4-BE49-F238E27FC236}">
                <a16:creationId xmlns:a16="http://schemas.microsoft.com/office/drawing/2014/main" id="{1A12A9BF-934F-E946-8CBF-E346262872A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40625" y="1205948"/>
            <a:ext cx="2774976" cy="41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2571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3063-CB2F-ED46-9B17-16F52D222DA6}"/>
              </a:ext>
            </a:extLst>
          </p:cNvPr>
          <p:cNvSpPr>
            <a:spLocks noGrp="1"/>
          </p:cNvSpPr>
          <p:nvPr>
            <p:ph type="title"/>
          </p:nvPr>
        </p:nvSpPr>
        <p:spPr>
          <a:xfrm>
            <a:off x="623887" y="6896"/>
            <a:ext cx="11088687" cy="762000"/>
          </a:xfrm>
        </p:spPr>
        <p:txBody>
          <a:bodyPr/>
          <a:lstStyle/>
          <a:p>
            <a:r>
              <a:rPr lang="en-US" sz="3400" dirty="0"/>
              <a:t>What are the limits of machine learning?</a:t>
            </a:r>
          </a:p>
        </p:txBody>
      </p:sp>
      <p:sp>
        <p:nvSpPr>
          <p:cNvPr id="6" name="Rectangle 5">
            <a:extLst>
              <a:ext uri="{FF2B5EF4-FFF2-40B4-BE49-F238E27FC236}">
                <a16:creationId xmlns:a16="http://schemas.microsoft.com/office/drawing/2014/main" id="{039BCDEC-0884-E84C-94A5-35AB5A52E0A1}"/>
              </a:ext>
            </a:extLst>
          </p:cNvPr>
          <p:cNvSpPr/>
          <p:nvPr/>
        </p:nvSpPr>
        <p:spPr>
          <a:xfrm>
            <a:off x="1847528" y="5940146"/>
            <a:ext cx="8077200" cy="830997"/>
          </a:xfrm>
          <a:prstGeom prst="rect">
            <a:avLst/>
          </a:prstGeom>
          <a:solidFill>
            <a:srgbClr val="E8F0FF"/>
          </a:solidFill>
        </p:spPr>
        <p:txBody>
          <a:bodyPr wrap="square">
            <a:spAutoFit/>
          </a:bodyPr>
          <a:lstStyle/>
          <a:p>
            <a:pPr algn="l">
              <a:defRPr/>
            </a:pPr>
            <a:r>
              <a:rPr lang="en-US" sz="2400" b="0" u="none" dirty="0">
                <a:solidFill>
                  <a:srgbClr val="00007D">
                    <a:lumMod val="75000"/>
                  </a:srgbClr>
                </a:solidFill>
                <a:latin typeface="Franklin Gothic Book" panose="020B0503020102020204" pitchFamily="34" charset="0"/>
                <a:ea typeface="Calibri" charset="0"/>
                <a:cs typeface="Calibri" charset="0"/>
              </a:rPr>
              <a:t>What works for face recognition, automatic translation, and Chess/Go games </a:t>
            </a:r>
            <a:r>
              <a:rPr lang="en-US" sz="2400" b="0" u="none" dirty="0">
                <a:solidFill>
                  <a:srgbClr val="8B0505"/>
                </a:solidFill>
                <a:latin typeface="Franklin Gothic Book" panose="020B0503020102020204" pitchFamily="34" charset="0"/>
                <a:ea typeface="Calibri" charset="0"/>
                <a:cs typeface="Calibri" charset="0"/>
              </a:rPr>
              <a:t>does also work for big spatial data</a:t>
            </a:r>
            <a:r>
              <a:rPr lang="en-US" sz="2400" b="0" u="none" dirty="0">
                <a:solidFill>
                  <a:srgbClr val="00007D">
                    <a:lumMod val="75000"/>
                  </a:srgbClr>
                </a:solidFill>
                <a:latin typeface="Franklin Gothic Book" panose="020B0503020102020204" pitchFamily="34" charset="0"/>
                <a:ea typeface="Calibri" charset="0"/>
                <a:cs typeface="Calibri" charset="0"/>
              </a:rPr>
              <a:t>?</a:t>
            </a:r>
          </a:p>
        </p:txBody>
      </p:sp>
      <p:pic>
        <p:nvPicPr>
          <p:cNvPr id="3" name="Picture 2">
            <a:extLst>
              <a:ext uri="{FF2B5EF4-FFF2-40B4-BE49-F238E27FC236}">
                <a16:creationId xmlns:a16="http://schemas.microsoft.com/office/drawing/2014/main" id="{8C27738E-2620-074A-BD9C-0FC7779A8F5B}"/>
              </a:ext>
            </a:extLst>
          </p:cNvPr>
          <p:cNvPicPr>
            <a:picLocks noChangeAspect="1"/>
          </p:cNvPicPr>
          <p:nvPr/>
        </p:nvPicPr>
        <p:blipFill>
          <a:blip r:embed="rId2"/>
          <a:stretch>
            <a:fillRect/>
          </a:stretch>
        </p:blipFill>
        <p:spPr>
          <a:xfrm>
            <a:off x="767408" y="387896"/>
            <a:ext cx="9988816" cy="5682318"/>
          </a:xfrm>
          <a:prstGeom prst="rect">
            <a:avLst/>
          </a:prstGeom>
        </p:spPr>
      </p:pic>
      <p:sp>
        <p:nvSpPr>
          <p:cNvPr id="7" name="Text Box 2">
            <a:extLst>
              <a:ext uri="{FF2B5EF4-FFF2-40B4-BE49-F238E27FC236}">
                <a16:creationId xmlns:a16="http://schemas.microsoft.com/office/drawing/2014/main" id="{CA16EF39-CC52-3D43-B419-5EDF71269017}"/>
              </a:ext>
            </a:extLst>
          </p:cNvPr>
          <p:cNvSpPr txBox="1">
            <a:spLocks noChangeArrowheads="1"/>
          </p:cNvSpPr>
          <p:nvPr/>
        </p:nvSpPr>
        <p:spPr bwMode="auto">
          <a:xfrm>
            <a:off x="8646596" y="6628808"/>
            <a:ext cx="3574300" cy="284671"/>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b="0" u="none" dirty="0">
                <a:solidFill>
                  <a:srgbClr val="4472C4">
                    <a:lumMod val="75000"/>
                  </a:srgbClr>
                </a:solidFill>
                <a:latin typeface="Franklin Gothic Medium" panose="020B0603020102020204" pitchFamily="34" charset="0"/>
                <a:cs typeface="Franklin Gothic Book Regular" charset="0"/>
              </a:rPr>
              <a:t>image: manmax31.github.io</a:t>
            </a:r>
          </a:p>
        </p:txBody>
      </p:sp>
    </p:spTree>
    <p:extLst>
      <p:ext uri="{BB962C8B-B14F-4D97-AF65-F5344CB8AC3E}">
        <p14:creationId xmlns:p14="http://schemas.microsoft.com/office/powerpoint/2010/main" val="367932926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7D4B-9C95-2C48-BCBB-5605FEBE8753}"/>
              </a:ext>
            </a:extLst>
          </p:cNvPr>
          <p:cNvSpPr>
            <a:spLocks noGrp="1"/>
          </p:cNvSpPr>
          <p:nvPr>
            <p:ph type="title"/>
          </p:nvPr>
        </p:nvSpPr>
        <p:spPr>
          <a:xfrm>
            <a:off x="695400" y="61034"/>
            <a:ext cx="10945216" cy="769507"/>
          </a:xfrm>
        </p:spPr>
        <p:txBody>
          <a:bodyPr>
            <a:noAutofit/>
          </a:bodyPr>
          <a:lstStyle/>
          <a:p>
            <a:r>
              <a:rPr lang="en-US" b="0" dirty="0">
                <a:latin typeface="Franklin Gothic Medium" panose="020B0603020102020204" pitchFamily="34" charset="0"/>
              </a:rPr>
              <a:t>Machine learning in simulated landscapes</a:t>
            </a:r>
          </a:p>
        </p:txBody>
      </p:sp>
      <p:pic>
        <p:nvPicPr>
          <p:cNvPr id="6" name="Picture 5">
            <a:extLst>
              <a:ext uri="{FF2B5EF4-FFF2-40B4-BE49-F238E27FC236}">
                <a16:creationId xmlns:a16="http://schemas.microsoft.com/office/drawing/2014/main" id="{65CEA084-B004-2A42-B453-5EBFE88B3C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9376" y="1152031"/>
            <a:ext cx="5634837" cy="3179013"/>
          </a:xfrm>
          <a:prstGeom prst="rect">
            <a:avLst/>
          </a:prstGeom>
        </p:spPr>
      </p:pic>
      <p:pic>
        <p:nvPicPr>
          <p:cNvPr id="7" name="Picture 6">
            <a:extLst>
              <a:ext uri="{FF2B5EF4-FFF2-40B4-BE49-F238E27FC236}">
                <a16:creationId xmlns:a16="http://schemas.microsoft.com/office/drawing/2014/main" id="{C50E331F-7CEA-0E4C-8753-E261ED9DD0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91540" y="1170335"/>
            <a:ext cx="5634839" cy="3179013"/>
          </a:xfrm>
          <a:prstGeom prst="rect">
            <a:avLst/>
          </a:prstGeom>
        </p:spPr>
      </p:pic>
      <p:sp>
        <p:nvSpPr>
          <p:cNvPr id="8" name="TextBox 7">
            <a:extLst>
              <a:ext uri="{FF2B5EF4-FFF2-40B4-BE49-F238E27FC236}">
                <a16:creationId xmlns:a16="http://schemas.microsoft.com/office/drawing/2014/main" id="{7F738B5F-27B6-6E43-85BD-7C129689A30E}"/>
              </a:ext>
            </a:extLst>
          </p:cNvPr>
          <p:cNvSpPr txBox="1"/>
          <p:nvPr/>
        </p:nvSpPr>
        <p:spPr>
          <a:xfrm>
            <a:off x="5833824" y="6550224"/>
            <a:ext cx="4735592" cy="307777"/>
          </a:xfrm>
          <a:prstGeom prst="rect">
            <a:avLst/>
          </a:prstGeom>
          <a:solidFill>
            <a:srgbClr val="E8F0FF"/>
          </a:solidFill>
        </p:spPr>
        <p:txBody>
          <a:bodyPr wrap="none" rtlCol="0">
            <a:spAutoFit/>
          </a:bodyPr>
          <a:lstStyle/>
          <a:p>
            <a:pPr fontAlgn="auto">
              <a:spcBef>
                <a:spcPts val="0"/>
              </a:spcBef>
              <a:spcAft>
                <a:spcPts val="0"/>
              </a:spcAft>
            </a:pPr>
            <a:r>
              <a:rPr lang="en-US" sz="1400" b="0" u="none" dirty="0">
                <a:solidFill>
                  <a:srgbClr val="003D6C"/>
                </a:solidFill>
                <a:latin typeface="Franklin Gothic Book" panose="020B0503020102020204" pitchFamily="34" charset="0"/>
                <a:ea typeface="+mn-ea"/>
              </a:rPr>
              <a:t>source: </a:t>
            </a:r>
            <a:r>
              <a:rPr lang="en-US" sz="1400" b="0" u="none" dirty="0" err="1">
                <a:solidFill>
                  <a:srgbClr val="003D6C"/>
                </a:solidFill>
                <a:latin typeface="Franklin Gothic Book" panose="020B0503020102020204" pitchFamily="34" charset="0"/>
                <a:ea typeface="+mn-ea"/>
              </a:rPr>
              <a:t>Coveney</a:t>
            </a:r>
            <a:r>
              <a:rPr lang="en-US" sz="1400" b="0" u="none" dirty="0">
                <a:solidFill>
                  <a:srgbClr val="003D6C"/>
                </a:solidFill>
                <a:latin typeface="Franklin Gothic Book" panose="020B0503020102020204" pitchFamily="34" charset="0"/>
                <a:ea typeface="+mn-ea"/>
              </a:rPr>
              <a:t> et al., “Big data need big theory too” (2017)</a:t>
            </a:r>
          </a:p>
        </p:txBody>
      </p:sp>
      <p:sp>
        <p:nvSpPr>
          <p:cNvPr id="9" name="Rectangle 8">
            <a:extLst>
              <a:ext uri="{FF2B5EF4-FFF2-40B4-BE49-F238E27FC236}">
                <a16:creationId xmlns:a16="http://schemas.microsoft.com/office/drawing/2014/main" id="{38BFA4ED-2F60-5B4A-9F73-746D0F1AD465}"/>
              </a:ext>
            </a:extLst>
          </p:cNvPr>
          <p:cNvSpPr/>
          <p:nvPr/>
        </p:nvSpPr>
        <p:spPr>
          <a:xfrm>
            <a:off x="839416" y="4357243"/>
            <a:ext cx="4373237" cy="461665"/>
          </a:xfrm>
          <a:prstGeom prst="rect">
            <a:avLst/>
          </a:prstGeom>
          <a:solidFill>
            <a:srgbClr val="E8F0FF"/>
          </a:solidFill>
        </p:spPr>
        <p:txBody>
          <a:bodyPr wrap="square">
            <a:spAutoFit/>
          </a:bodyPr>
          <a:lstStyle/>
          <a:p>
            <a:pPr fontAlgn="auto">
              <a:spcBef>
                <a:spcPts val="0"/>
              </a:spcBef>
              <a:spcAft>
                <a:spcPts val="0"/>
              </a:spcAft>
            </a:pPr>
            <a:r>
              <a:rPr lang="en-US" sz="2400" b="0" u="none" dirty="0">
                <a:solidFill>
                  <a:srgbClr val="003D6C"/>
                </a:solidFill>
                <a:latin typeface="Franklin Gothic Book" panose="020B0503020102020204" pitchFamily="34" charset="0"/>
                <a:ea typeface="+mn-ea"/>
              </a:rPr>
              <a:t>Small variability: </a:t>
            </a:r>
            <a:r>
              <a:rPr lang="en-US" sz="2400" b="0" u="none" dirty="0">
                <a:solidFill>
                  <a:srgbClr val="8B0505"/>
                </a:solidFill>
                <a:latin typeface="Franklin Gothic Book" panose="020B0503020102020204" pitchFamily="34" charset="0"/>
                <a:ea typeface="+mn-ea"/>
              </a:rPr>
              <a:t>easy</a:t>
            </a:r>
            <a:r>
              <a:rPr lang="en-US" sz="2400" b="0" u="none" dirty="0">
                <a:solidFill>
                  <a:srgbClr val="003D6C"/>
                </a:solidFill>
                <a:latin typeface="Franklin Gothic Book" panose="020B0503020102020204" pitchFamily="34" charset="0"/>
                <a:ea typeface="+mn-ea"/>
              </a:rPr>
              <a:t> for ML</a:t>
            </a:r>
          </a:p>
        </p:txBody>
      </p:sp>
      <p:sp>
        <p:nvSpPr>
          <p:cNvPr id="10" name="Rectangle 9">
            <a:extLst>
              <a:ext uri="{FF2B5EF4-FFF2-40B4-BE49-F238E27FC236}">
                <a16:creationId xmlns:a16="http://schemas.microsoft.com/office/drawing/2014/main" id="{59B84575-39AC-8840-9CFE-9A1E28F3C0EE}"/>
              </a:ext>
            </a:extLst>
          </p:cNvPr>
          <p:cNvSpPr/>
          <p:nvPr/>
        </p:nvSpPr>
        <p:spPr>
          <a:xfrm>
            <a:off x="6528048" y="4418757"/>
            <a:ext cx="4391450" cy="461665"/>
          </a:xfrm>
          <a:prstGeom prst="rect">
            <a:avLst/>
          </a:prstGeom>
          <a:solidFill>
            <a:srgbClr val="E8F0FF"/>
          </a:solidFill>
        </p:spPr>
        <p:txBody>
          <a:bodyPr wrap="square">
            <a:spAutoFit/>
          </a:bodyPr>
          <a:lstStyle/>
          <a:p>
            <a:pPr fontAlgn="auto">
              <a:spcBef>
                <a:spcPts val="0"/>
              </a:spcBef>
              <a:spcAft>
                <a:spcPts val="0"/>
              </a:spcAft>
            </a:pPr>
            <a:r>
              <a:rPr lang="en-US" sz="2400" b="0" u="none" dirty="0">
                <a:solidFill>
                  <a:srgbClr val="003D6C"/>
                </a:solidFill>
                <a:latin typeface="Franklin Gothic Book" panose="020B0503020102020204" pitchFamily="34" charset="0"/>
                <a:ea typeface="+mn-ea"/>
              </a:rPr>
              <a:t>Large variability: </a:t>
            </a:r>
            <a:r>
              <a:rPr lang="en-US" sz="2400" b="0" u="none" dirty="0">
                <a:solidFill>
                  <a:srgbClr val="8B0505"/>
                </a:solidFill>
                <a:latin typeface="Franklin Gothic Book" panose="020B0503020102020204" pitchFamily="34" charset="0"/>
                <a:ea typeface="+mn-ea"/>
              </a:rPr>
              <a:t>hard </a:t>
            </a:r>
            <a:r>
              <a:rPr lang="en-US" sz="2400" b="0" u="none" dirty="0">
                <a:solidFill>
                  <a:srgbClr val="003D6C"/>
                </a:solidFill>
                <a:latin typeface="Franklin Gothic Book" panose="020B0503020102020204" pitchFamily="34" charset="0"/>
                <a:ea typeface="+mn-ea"/>
              </a:rPr>
              <a:t>for ML </a:t>
            </a:r>
          </a:p>
        </p:txBody>
      </p:sp>
      <p:sp>
        <p:nvSpPr>
          <p:cNvPr id="11" name="Rectangle 10">
            <a:extLst>
              <a:ext uri="{FF2B5EF4-FFF2-40B4-BE49-F238E27FC236}">
                <a16:creationId xmlns:a16="http://schemas.microsoft.com/office/drawing/2014/main" id="{77A63993-DE1D-5446-986B-6B2FB8F86CF6}"/>
              </a:ext>
            </a:extLst>
          </p:cNvPr>
          <p:cNvSpPr/>
          <p:nvPr/>
        </p:nvSpPr>
        <p:spPr>
          <a:xfrm>
            <a:off x="1905744" y="5269088"/>
            <a:ext cx="7658991" cy="830997"/>
          </a:xfrm>
          <a:prstGeom prst="rect">
            <a:avLst/>
          </a:prstGeom>
          <a:solidFill>
            <a:srgbClr val="E8F0FF"/>
          </a:solidFill>
        </p:spPr>
        <p:txBody>
          <a:bodyPr wrap="square">
            <a:spAutoFit/>
          </a:bodyPr>
          <a:lstStyle/>
          <a:p>
            <a:pPr algn="l" fontAlgn="auto">
              <a:spcBef>
                <a:spcPts val="0"/>
              </a:spcBef>
              <a:spcAft>
                <a:spcPts val="0"/>
              </a:spcAft>
            </a:pPr>
            <a:r>
              <a:rPr lang="en-US" sz="2400" b="0" u="none" dirty="0">
                <a:solidFill>
                  <a:srgbClr val="003D6C"/>
                </a:solidFill>
                <a:latin typeface="Franklin Gothic Book" panose="020B0503020102020204" pitchFamily="34" charset="0"/>
                <a:ea typeface="+mn-ea"/>
              </a:rPr>
              <a:t>Machine learning relies on optimization and works best on </a:t>
            </a:r>
            <a:r>
              <a:rPr lang="en-US" sz="2400" b="0" u="none" dirty="0">
                <a:solidFill>
                  <a:srgbClr val="8B0505"/>
                </a:solidFill>
                <a:latin typeface="Franklin Gothic Book" panose="020B0503020102020204" pitchFamily="34" charset="0"/>
                <a:ea typeface="+mn-ea"/>
              </a:rPr>
              <a:t>problems with low variability</a:t>
            </a:r>
          </a:p>
        </p:txBody>
      </p:sp>
    </p:spTree>
    <p:extLst>
      <p:ext uri="{BB962C8B-B14F-4D97-AF65-F5344CB8AC3E}">
        <p14:creationId xmlns:p14="http://schemas.microsoft.com/office/powerpoint/2010/main" val="177869283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13EF49-53A7-BE42-BE19-61CFC93001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56" y="3529822"/>
            <a:ext cx="3843396" cy="2579752"/>
          </a:xfrm>
          <a:prstGeom prst="rect">
            <a:avLst/>
          </a:prstGeom>
        </p:spPr>
      </p:pic>
      <p:sp>
        <p:nvSpPr>
          <p:cNvPr id="4" name="TextBox 3">
            <a:extLst>
              <a:ext uri="{FF2B5EF4-FFF2-40B4-BE49-F238E27FC236}">
                <a16:creationId xmlns:a16="http://schemas.microsoft.com/office/drawing/2014/main" id="{7E1EF1DD-E98A-5641-962E-EC9DA1FFB636}"/>
              </a:ext>
            </a:extLst>
          </p:cNvPr>
          <p:cNvSpPr txBox="1"/>
          <p:nvPr/>
        </p:nvSpPr>
        <p:spPr>
          <a:xfrm>
            <a:off x="1321355" y="6068930"/>
            <a:ext cx="2349426" cy="461665"/>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Big satellite data</a:t>
            </a:r>
          </a:p>
        </p:txBody>
      </p:sp>
      <p:pic>
        <p:nvPicPr>
          <p:cNvPr id="7" name="Picture 6">
            <a:extLst>
              <a:ext uri="{FF2B5EF4-FFF2-40B4-BE49-F238E27FC236}">
                <a16:creationId xmlns:a16="http://schemas.microsoft.com/office/drawing/2014/main" id="{AC9AACC9-E75B-4F4E-924B-49C63E74A4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0008" y="3540274"/>
            <a:ext cx="3843396" cy="2562265"/>
          </a:xfrm>
          <a:prstGeom prst="rect">
            <a:avLst/>
          </a:prstGeom>
        </p:spPr>
      </p:pic>
      <p:pic>
        <p:nvPicPr>
          <p:cNvPr id="10" name="Picture 9">
            <a:extLst>
              <a:ext uri="{FF2B5EF4-FFF2-40B4-BE49-F238E27FC236}">
                <a16:creationId xmlns:a16="http://schemas.microsoft.com/office/drawing/2014/main" id="{81177541-CE52-4042-9C52-761402D2E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74548" y="3540274"/>
            <a:ext cx="3904736" cy="2603159"/>
          </a:xfrm>
          <a:prstGeom prst="rect">
            <a:avLst/>
          </a:prstGeom>
          <a:ln w="6350">
            <a:solidFill>
              <a:schemeClr val="tx1"/>
            </a:solidFill>
          </a:ln>
        </p:spPr>
      </p:pic>
      <p:sp>
        <p:nvSpPr>
          <p:cNvPr id="11" name="TextBox 10">
            <a:extLst>
              <a:ext uri="{FF2B5EF4-FFF2-40B4-BE49-F238E27FC236}">
                <a16:creationId xmlns:a16="http://schemas.microsoft.com/office/drawing/2014/main" id="{9F1457E4-447C-8349-8D50-368A5F0CC201}"/>
              </a:ext>
            </a:extLst>
          </p:cNvPr>
          <p:cNvSpPr txBox="1"/>
          <p:nvPr/>
        </p:nvSpPr>
        <p:spPr>
          <a:xfrm>
            <a:off x="5266285" y="6152248"/>
            <a:ext cx="1659429" cy="461665"/>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Data cubes</a:t>
            </a:r>
          </a:p>
        </p:txBody>
      </p:sp>
      <p:sp>
        <p:nvSpPr>
          <p:cNvPr id="12" name="TextBox 11">
            <a:extLst>
              <a:ext uri="{FF2B5EF4-FFF2-40B4-BE49-F238E27FC236}">
                <a16:creationId xmlns:a16="http://schemas.microsoft.com/office/drawing/2014/main" id="{5238BC9C-014A-3E45-AB43-9D9E99A63C18}"/>
              </a:ext>
            </a:extLst>
          </p:cNvPr>
          <p:cNvSpPr txBox="1"/>
          <p:nvPr/>
        </p:nvSpPr>
        <p:spPr>
          <a:xfrm>
            <a:off x="8744743" y="6081981"/>
            <a:ext cx="2432076" cy="461665"/>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Machine learning</a:t>
            </a:r>
          </a:p>
        </p:txBody>
      </p:sp>
      <p:pic>
        <p:nvPicPr>
          <p:cNvPr id="2" name="Picture 1">
            <a:extLst>
              <a:ext uri="{FF2B5EF4-FFF2-40B4-BE49-F238E27FC236}">
                <a16:creationId xmlns:a16="http://schemas.microsoft.com/office/drawing/2014/main" id="{4A70235D-4AFC-6341-A318-6406C0787B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63435" y="466456"/>
            <a:ext cx="4968551" cy="2962544"/>
          </a:xfrm>
          <a:prstGeom prst="rect">
            <a:avLst/>
          </a:prstGeom>
        </p:spPr>
      </p:pic>
      <p:sp>
        <p:nvSpPr>
          <p:cNvPr id="15" name="TextBox 14">
            <a:extLst>
              <a:ext uri="{FF2B5EF4-FFF2-40B4-BE49-F238E27FC236}">
                <a16:creationId xmlns:a16="http://schemas.microsoft.com/office/drawing/2014/main" id="{7CAF8A59-CD3E-C443-8B36-4AA3CDD181CA}"/>
              </a:ext>
            </a:extLst>
          </p:cNvPr>
          <p:cNvSpPr txBox="1"/>
          <p:nvPr/>
        </p:nvSpPr>
        <p:spPr>
          <a:xfrm>
            <a:off x="14937117" y="-2426961"/>
            <a:ext cx="2951898" cy="369332"/>
          </a:xfrm>
          <a:prstGeom prst="rect">
            <a:avLst/>
          </a:prstGeom>
          <a:noFill/>
        </p:spPr>
        <p:txBody>
          <a:bodyPr wrap="none" rtlCol="0">
            <a:spAutoFit/>
          </a:bodyPr>
          <a:lstStyle/>
          <a:p>
            <a:pPr fontAlgn="auto">
              <a:spcBef>
                <a:spcPts val="0"/>
              </a:spcBef>
              <a:spcAft>
                <a:spcPts val="0"/>
              </a:spcAft>
              <a:defRPr/>
            </a:pPr>
            <a:r>
              <a:rPr lang="en-US" sz="1800" b="0" u="none" dirty="0">
                <a:solidFill>
                  <a:srgbClr val="843C0C"/>
                </a:solidFill>
                <a:latin typeface="Franklin Gothic Book" panose="020B0503020102020204" pitchFamily="34" charset="0"/>
                <a:ea typeface="+mn-ea"/>
              </a:rPr>
              <a:t>The Elephant in the savanna</a:t>
            </a:r>
          </a:p>
        </p:txBody>
      </p:sp>
      <p:sp>
        <p:nvSpPr>
          <p:cNvPr id="16" name="TextBox 15">
            <a:extLst>
              <a:ext uri="{FF2B5EF4-FFF2-40B4-BE49-F238E27FC236}">
                <a16:creationId xmlns:a16="http://schemas.microsoft.com/office/drawing/2014/main" id="{30B8659E-5369-984E-A5CE-F862279FABB1}"/>
              </a:ext>
            </a:extLst>
          </p:cNvPr>
          <p:cNvSpPr txBox="1"/>
          <p:nvPr/>
        </p:nvSpPr>
        <p:spPr>
          <a:xfrm>
            <a:off x="8331986" y="905520"/>
            <a:ext cx="3740677" cy="1569660"/>
          </a:xfrm>
          <a:prstGeom prst="rect">
            <a:avLst/>
          </a:prstGeom>
          <a:solidFill>
            <a:srgbClr val="E8F0FF"/>
          </a:solidFill>
        </p:spPr>
        <p:txBody>
          <a:bodyPr wrap="squar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Ecosystems are highly variable </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Local knowledge is essential </a:t>
            </a:r>
          </a:p>
        </p:txBody>
      </p:sp>
      <p:sp>
        <p:nvSpPr>
          <p:cNvPr id="14" name="Text Box 2">
            <a:extLst>
              <a:ext uri="{FF2B5EF4-FFF2-40B4-BE49-F238E27FC236}">
                <a16:creationId xmlns:a16="http://schemas.microsoft.com/office/drawing/2014/main" id="{0877FFDB-F1B6-1F42-8643-BD93669EB018}"/>
              </a:ext>
            </a:extLst>
          </p:cNvPr>
          <p:cNvSpPr txBox="1">
            <a:spLocks noChangeArrowheads="1"/>
          </p:cNvSpPr>
          <p:nvPr/>
        </p:nvSpPr>
        <p:spPr bwMode="auto">
          <a:xfrm>
            <a:off x="6614875" y="6663622"/>
            <a:ext cx="4127500" cy="223116"/>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000" b="0" u="none" dirty="0">
                <a:solidFill>
                  <a:srgbClr val="4472C4">
                    <a:lumMod val="75000"/>
                  </a:srgbClr>
                </a:solidFill>
                <a:latin typeface="Franklin Gothic Book" panose="020B0503020102020204" pitchFamily="34" charset="0"/>
                <a:cs typeface="Franklin Gothic Book Regular" charset="0"/>
              </a:rPr>
              <a:t>images: </a:t>
            </a:r>
            <a:r>
              <a:rPr lang="en-US" sz="1000" b="0" u="none" dirty="0" err="1">
                <a:solidFill>
                  <a:srgbClr val="4472C4">
                    <a:lumMod val="75000"/>
                  </a:srgbClr>
                </a:solidFill>
                <a:latin typeface="Franklin Gothic Book" panose="020B0503020102020204" pitchFamily="34" charset="0"/>
                <a:cs typeface="Franklin Gothic Book Regular" charset="0"/>
              </a:rPr>
              <a:t>Alamy</a:t>
            </a:r>
            <a:r>
              <a:rPr lang="en-US" sz="1000" b="0" u="none" dirty="0">
                <a:solidFill>
                  <a:srgbClr val="4472C4">
                    <a:lumMod val="75000"/>
                  </a:srgbClr>
                </a:solidFill>
                <a:latin typeface="Franklin Gothic Book" panose="020B0503020102020204" pitchFamily="34" charset="0"/>
                <a:cs typeface="Franklin Gothic Book Regular" charset="0"/>
              </a:rPr>
              <a:t>, NASA, Swiss Data Cube, ECMWF</a:t>
            </a:r>
          </a:p>
        </p:txBody>
      </p:sp>
      <p:sp>
        <p:nvSpPr>
          <p:cNvPr id="3" name="Title 2">
            <a:extLst>
              <a:ext uri="{FF2B5EF4-FFF2-40B4-BE49-F238E27FC236}">
                <a16:creationId xmlns:a16="http://schemas.microsoft.com/office/drawing/2014/main" id="{1D7F97B0-DE79-394F-A2ED-A86CB8206A1C}"/>
              </a:ext>
            </a:extLst>
          </p:cNvPr>
          <p:cNvSpPr>
            <a:spLocks noGrp="1"/>
          </p:cNvSpPr>
          <p:nvPr>
            <p:ph type="title"/>
          </p:nvPr>
        </p:nvSpPr>
        <p:spPr>
          <a:xfrm>
            <a:off x="2074081" y="-48300"/>
            <a:ext cx="7886700" cy="554819"/>
          </a:xfrm>
        </p:spPr>
        <p:txBody>
          <a:bodyPr>
            <a:noAutofit/>
          </a:bodyPr>
          <a:lstStyle/>
          <a:p>
            <a:r>
              <a:rPr lang="en-US" dirty="0"/>
              <a:t>The elephant in the room</a:t>
            </a:r>
          </a:p>
        </p:txBody>
      </p:sp>
    </p:spTree>
    <p:extLst>
      <p:ext uri="{BB962C8B-B14F-4D97-AF65-F5344CB8AC3E}">
        <p14:creationId xmlns:p14="http://schemas.microsoft.com/office/powerpoint/2010/main" val="2857613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E65C49-A5D4-384E-9CA9-CBA3E75E04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7488" y="900979"/>
            <a:ext cx="9001000" cy="5351984"/>
          </a:xfrm>
          <a:prstGeom prst="rect">
            <a:avLst/>
          </a:prstGeom>
        </p:spPr>
      </p:pic>
      <p:sp>
        <p:nvSpPr>
          <p:cNvPr id="2" name="Title 1">
            <a:extLst>
              <a:ext uri="{FF2B5EF4-FFF2-40B4-BE49-F238E27FC236}">
                <a16:creationId xmlns:a16="http://schemas.microsoft.com/office/drawing/2014/main" id="{03DFD0D7-2F3B-084F-9E60-E9A940D9223E}"/>
              </a:ext>
            </a:extLst>
          </p:cNvPr>
          <p:cNvSpPr>
            <a:spLocks noGrp="1"/>
          </p:cNvSpPr>
          <p:nvPr>
            <p:ph type="title"/>
          </p:nvPr>
        </p:nvSpPr>
        <p:spPr>
          <a:xfrm>
            <a:off x="551384" y="-31960"/>
            <a:ext cx="10972801" cy="1143001"/>
          </a:xfrm>
        </p:spPr>
        <p:txBody>
          <a:bodyPr/>
          <a:lstStyle/>
          <a:p>
            <a:r>
              <a:rPr lang="en-US" dirty="0" err="1"/>
              <a:t>Cerrado</a:t>
            </a:r>
            <a:r>
              <a:rPr lang="en-US" dirty="0"/>
              <a:t>: Brazilian Savanna</a:t>
            </a:r>
          </a:p>
        </p:txBody>
      </p:sp>
      <p:sp>
        <p:nvSpPr>
          <p:cNvPr id="4" name="Rectangle 3">
            <a:extLst>
              <a:ext uri="{FF2B5EF4-FFF2-40B4-BE49-F238E27FC236}">
                <a16:creationId xmlns:a16="http://schemas.microsoft.com/office/drawing/2014/main" id="{D6119B14-7417-7C4B-8DAE-168BD2D87DCF}"/>
              </a:ext>
            </a:extLst>
          </p:cNvPr>
          <p:cNvSpPr/>
          <p:nvPr/>
        </p:nvSpPr>
        <p:spPr>
          <a:xfrm>
            <a:off x="1991544" y="6142443"/>
            <a:ext cx="7757812" cy="461665"/>
          </a:xfrm>
          <a:prstGeom prst="rect">
            <a:avLst/>
          </a:prstGeom>
          <a:solidFill>
            <a:srgbClr val="E8F0FF"/>
          </a:solidFill>
        </p:spPr>
        <p:txBody>
          <a:bodyPr wrap="square">
            <a:spAutoFit/>
          </a:bodyPr>
          <a:lstStyle/>
          <a:p>
            <a:pPr algn="l" fontAlgn="auto">
              <a:spcBef>
                <a:spcPts val="0"/>
              </a:spcBef>
              <a:spcAft>
                <a:spcPts val="0"/>
              </a:spcAft>
              <a:defRPr/>
            </a:pPr>
            <a:r>
              <a:rPr lang="en-US" sz="2400" b="0" u="none" dirty="0">
                <a:solidFill>
                  <a:srgbClr val="00467E"/>
                </a:solidFill>
                <a:latin typeface="Franklin Gothic Book" panose="020B0503020102020204" pitchFamily="34" charset="0"/>
                <a:ea typeface="+mn-ea"/>
                <a:cs typeface="Calibri"/>
              </a:rPr>
              <a:t>covers 2 million km</a:t>
            </a:r>
            <a:r>
              <a:rPr lang="en-US" sz="2400" b="0" u="none" baseline="30000" dirty="0">
                <a:solidFill>
                  <a:srgbClr val="00467E"/>
                </a:solidFill>
                <a:latin typeface="Franklin Gothic Book" panose="020B0503020102020204" pitchFamily="34" charset="0"/>
                <a:ea typeface="+mn-ea"/>
                <a:cs typeface="Calibri"/>
              </a:rPr>
              <a:t>2</a:t>
            </a:r>
            <a:r>
              <a:rPr lang="en-US" sz="2400" b="0" u="none" dirty="0">
                <a:solidFill>
                  <a:srgbClr val="00467E"/>
                </a:solidFill>
                <a:latin typeface="Franklin Gothic Book" panose="020B0503020102020204" pitchFamily="34" charset="0"/>
                <a:ea typeface="+mn-ea"/>
                <a:cs typeface="Calibri"/>
              </a:rPr>
              <a:t>, latitude ranges</a:t>
            </a:r>
            <a:r>
              <a:rPr lang="en-US" sz="2400" b="0" u="none" baseline="30000" dirty="0">
                <a:solidFill>
                  <a:srgbClr val="00467E"/>
                </a:solidFill>
                <a:latin typeface="Franklin Gothic Book" panose="020B0503020102020204" pitchFamily="34" charset="0"/>
                <a:ea typeface="+mn-ea"/>
                <a:cs typeface="Calibri"/>
              </a:rPr>
              <a:t> </a:t>
            </a:r>
            <a:r>
              <a:rPr lang="en-US" sz="2400" b="0" u="none" dirty="0">
                <a:solidFill>
                  <a:srgbClr val="00467E"/>
                </a:solidFill>
                <a:latin typeface="Franklin Gothic Book" panose="020B0503020102020204" pitchFamily="34" charset="0"/>
                <a:ea typeface="+mn-ea"/>
                <a:cs typeface="Calibri"/>
              </a:rPr>
              <a:t>from  5</a:t>
            </a:r>
            <a:r>
              <a:rPr lang="en-US" sz="2400" b="0" u="none" baseline="30000" dirty="0">
                <a:solidFill>
                  <a:srgbClr val="00467E"/>
                </a:solidFill>
                <a:latin typeface="Franklin Gothic Book" panose="020B0503020102020204" pitchFamily="34" charset="0"/>
                <a:ea typeface="+mn-ea"/>
                <a:cs typeface="Calibri"/>
              </a:rPr>
              <a:t>0</a:t>
            </a:r>
            <a:r>
              <a:rPr lang="en-US" sz="2400" b="0" u="none" dirty="0">
                <a:solidFill>
                  <a:srgbClr val="00467E"/>
                </a:solidFill>
                <a:latin typeface="Franklin Gothic Book" panose="020B0503020102020204" pitchFamily="34" charset="0"/>
                <a:ea typeface="+mn-ea"/>
                <a:cs typeface="Calibri"/>
              </a:rPr>
              <a:t>S to 25</a:t>
            </a:r>
            <a:r>
              <a:rPr lang="en-US" sz="2400" b="0" u="none" baseline="30000" dirty="0">
                <a:solidFill>
                  <a:srgbClr val="00467E"/>
                </a:solidFill>
                <a:latin typeface="Franklin Gothic Book" panose="020B0503020102020204" pitchFamily="34" charset="0"/>
                <a:ea typeface="+mn-ea"/>
                <a:cs typeface="Calibri"/>
              </a:rPr>
              <a:t>0</a:t>
            </a:r>
            <a:r>
              <a:rPr lang="en-US" sz="2400" b="0" u="none" dirty="0">
                <a:solidFill>
                  <a:srgbClr val="00467E"/>
                </a:solidFill>
                <a:latin typeface="Franklin Gothic Book" panose="020B0503020102020204" pitchFamily="34" charset="0"/>
                <a:ea typeface="+mn-ea"/>
                <a:cs typeface="Calibri"/>
              </a:rPr>
              <a:t>S </a:t>
            </a:r>
          </a:p>
        </p:txBody>
      </p:sp>
      <p:sp>
        <p:nvSpPr>
          <p:cNvPr id="5" name="Text Box 2">
            <a:extLst>
              <a:ext uri="{FF2B5EF4-FFF2-40B4-BE49-F238E27FC236}">
                <a16:creationId xmlns:a16="http://schemas.microsoft.com/office/drawing/2014/main" id="{11A7DEE6-43DA-2C40-9A9C-A5BF280E579A}"/>
              </a:ext>
            </a:extLst>
          </p:cNvPr>
          <p:cNvSpPr txBox="1">
            <a:spLocks noChangeArrowheads="1"/>
          </p:cNvSpPr>
          <p:nvPr/>
        </p:nvSpPr>
        <p:spPr bwMode="auto">
          <a:xfrm>
            <a:off x="9043863" y="6604108"/>
            <a:ext cx="2889250"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Franklin Gothic Medium" panose="020B0603020102020204" pitchFamily="34" charset="0"/>
                <a:cs typeface="Franklin Gothic Book Regular" charset="0"/>
              </a:rPr>
              <a:t>image: </a:t>
            </a:r>
            <a:r>
              <a:rPr lang="en-US" sz="1200" b="0" u="none" dirty="0" err="1">
                <a:solidFill>
                  <a:srgbClr val="4472C4">
                    <a:lumMod val="75000"/>
                  </a:srgbClr>
                </a:solidFill>
                <a:latin typeface="Franklin Gothic Medium" panose="020B0603020102020204" pitchFamily="34" charset="0"/>
                <a:cs typeface="Franklin Gothic Book Regular" charset="0"/>
              </a:rPr>
              <a:t>TerraClass</a:t>
            </a:r>
            <a:r>
              <a:rPr lang="en-US" sz="1200" b="0" u="none" dirty="0">
                <a:solidFill>
                  <a:srgbClr val="4472C4">
                    <a:lumMod val="75000"/>
                  </a:srgbClr>
                </a:solidFill>
                <a:latin typeface="Franklin Gothic Medium" panose="020B0603020102020204" pitchFamily="34" charset="0"/>
                <a:cs typeface="Franklin Gothic Book Regular" charset="0"/>
              </a:rPr>
              <a:t>, INPE/EMBRAPA</a:t>
            </a:r>
          </a:p>
        </p:txBody>
      </p:sp>
    </p:spTree>
    <p:extLst>
      <p:ext uri="{BB962C8B-B14F-4D97-AF65-F5344CB8AC3E}">
        <p14:creationId xmlns:p14="http://schemas.microsoft.com/office/powerpoint/2010/main" val="283179242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6">
            <a:extLst>
              <a:ext uri="{FF2B5EF4-FFF2-40B4-BE49-F238E27FC236}">
                <a16:creationId xmlns:a16="http://schemas.microsoft.com/office/drawing/2014/main" id="{DF6ED2B5-FBB6-D04F-871D-8995C7D4053D}"/>
              </a:ext>
            </a:extLst>
          </p:cNvPr>
          <p:cNvSpPr txBox="1">
            <a:spLocks noChangeArrowheads="1"/>
          </p:cNvSpPr>
          <p:nvPr/>
        </p:nvSpPr>
        <p:spPr bwMode="auto">
          <a:xfrm>
            <a:off x="1524000" y="0"/>
            <a:ext cx="9144000" cy="1077218"/>
          </a:xfrm>
          <a:prstGeom prst="rect">
            <a:avLst/>
          </a:prstGeom>
          <a:solidFill>
            <a:srgbClr val="DEEBF7">
              <a:alpha val="63137"/>
            </a:srgbClr>
          </a:solidFill>
          <a:ln>
            <a:noFill/>
          </a:ln>
        </p:spPr>
        <p:txBody>
          <a:bodyPr>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rgbClr val="00007D"/>
              </a:buClr>
              <a:buSzPct val="75000"/>
              <a:defRPr/>
            </a:pPr>
            <a:r>
              <a:rPr lang="en-US" altLang="en-CH" sz="3200" b="0" u="none" dirty="0">
                <a:solidFill>
                  <a:srgbClr val="000079"/>
                </a:solidFill>
                <a:latin typeface="Franklin Gothic Book" panose="020B0503020102020204" pitchFamily="34" charset="0"/>
              </a:rPr>
              <a:t>How is the Earth</a:t>
            </a:r>
            <a:r>
              <a:rPr lang="en-US" altLang="en-US" sz="3200" b="0" u="none" dirty="0">
                <a:solidFill>
                  <a:srgbClr val="000079"/>
                </a:solidFill>
                <a:latin typeface="Franklin Gothic Book" panose="020B0503020102020204" pitchFamily="34" charset="0"/>
              </a:rPr>
              <a:t>’</a:t>
            </a:r>
            <a:r>
              <a:rPr lang="en-US" altLang="en-CH" sz="3200" b="0" u="none" dirty="0">
                <a:solidFill>
                  <a:srgbClr val="000079"/>
                </a:solidFill>
                <a:latin typeface="Franklin Gothic Book" panose="020B0503020102020204" pitchFamily="34" charset="0"/>
              </a:rPr>
              <a:t>s environment changing, and what are the consequences for our civilization?</a:t>
            </a:r>
          </a:p>
        </p:txBody>
      </p:sp>
      <p:pic>
        <p:nvPicPr>
          <p:cNvPr id="15" name="Picture 14">
            <a:extLst>
              <a:ext uri="{FF2B5EF4-FFF2-40B4-BE49-F238E27FC236}">
                <a16:creationId xmlns:a16="http://schemas.microsoft.com/office/drawing/2014/main" id="{7402F677-4816-CA4E-B94A-E71B724F26B8}"/>
              </a:ext>
            </a:extLst>
          </p:cNvPr>
          <p:cNvPicPr>
            <a:picLocks noChangeAspect="1"/>
          </p:cNvPicPr>
          <p:nvPr/>
        </p:nvPicPr>
        <p:blipFill>
          <a:blip r:embed="rId2"/>
          <a:stretch>
            <a:fillRect/>
          </a:stretch>
        </p:blipFill>
        <p:spPr>
          <a:xfrm>
            <a:off x="22610" y="1184432"/>
            <a:ext cx="6060458" cy="4912359"/>
          </a:xfrm>
          <a:prstGeom prst="rect">
            <a:avLst/>
          </a:prstGeom>
        </p:spPr>
      </p:pic>
      <p:pic>
        <p:nvPicPr>
          <p:cNvPr id="16" name="Picture 15">
            <a:extLst>
              <a:ext uri="{FF2B5EF4-FFF2-40B4-BE49-F238E27FC236}">
                <a16:creationId xmlns:a16="http://schemas.microsoft.com/office/drawing/2014/main" id="{839F82CE-3DBB-5740-8FAB-3DD64036E5A5}"/>
              </a:ext>
            </a:extLst>
          </p:cNvPr>
          <p:cNvPicPr>
            <a:picLocks noChangeAspect="1"/>
          </p:cNvPicPr>
          <p:nvPr/>
        </p:nvPicPr>
        <p:blipFill>
          <a:blip r:embed="rId3"/>
          <a:stretch>
            <a:fillRect/>
          </a:stretch>
        </p:blipFill>
        <p:spPr>
          <a:xfrm>
            <a:off x="6131542" y="1169774"/>
            <a:ext cx="6060458" cy="4941168"/>
          </a:xfrm>
          <a:prstGeom prst="rect">
            <a:avLst/>
          </a:prstGeom>
        </p:spPr>
      </p:pic>
      <p:sp>
        <p:nvSpPr>
          <p:cNvPr id="17" name="Text Box 3">
            <a:extLst>
              <a:ext uri="{FF2B5EF4-FFF2-40B4-BE49-F238E27FC236}">
                <a16:creationId xmlns:a16="http://schemas.microsoft.com/office/drawing/2014/main" id="{4D75B755-283C-A746-A602-6DEDE0511CED}"/>
              </a:ext>
            </a:extLst>
          </p:cNvPr>
          <p:cNvSpPr txBox="1">
            <a:spLocks noChangeArrowheads="1"/>
          </p:cNvSpPr>
          <p:nvPr/>
        </p:nvSpPr>
        <p:spPr bwMode="auto">
          <a:xfrm>
            <a:off x="10128448" y="6502313"/>
            <a:ext cx="209669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defRPr/>
            </a:pPr>
            <a:r>
              <a:rPr lang="en-GB" sz="1600" b="0" u="none" dirty="0">
                <a:solidFill>
                  <a:srgbClr val="004375"/>
                </a:solidFill>
                <a:latin typeface="Franklin Gothic Book" panose="020B0503020102020204" pitchFamily="34" charset="0"/>
                <a:ea typeface="ＭＳ Ｐゴシック" charset="0"/>
                <a:cs typeface="Calibri"/>
              </a:rPr>
              <a:t>images: </a:t>
            </a:r>
            <a:r>
              <a:rPr lang="en-GB" sz="1600" b="0" u="none" dirty="0" err="1">
                <a:solidFill>
                  <a:srgbClr val="004375"/>
                </a:solidFill>
                <a:latin typeface="Franklin Gothic Book" panose="020B0503020102020204" pitchFamily="34" charset="0"/>
                <a:ea typeface="ＭＳ Ｐゴシック" charset="0"/>
                <a:cs typeface="Calibri"/>
              </a:rPr>
              <a:t>shutterstock</a:t>
            </a:r>
            <a:endParaRPr lang="en-GB" sz="1600" b="0" u="none" dirty="0">
              <a:solidFill>
                <a:srgbClr val="004375"/>
              </a:solidFill>
              <a:latin typeface="Franklin Gothic Book" panose="020B0503020102020204" pitchFamily="34" charset="0"/>
              <a:ea typeface="ＭＳ Ｐゴシック" charset="0"/>
              <a:cs typeface="Calibri"/>
            </a:endParaRPr>
          </a:p>
        </p:txBody>
      </p:sp>
      <p:sp>
        <p:nvSpPr>
          <p:cNvPr id="18" name="Text Box 6">
            <a:extLst>
              <a:ext uri="{FF2B5EF4-FFF2-40B4-BE49-F238E27FC236}">
                <a16:creationId xmlns:a16="http://schemas.microsoft.com/office/drawing/2014/main" id="{4BD6248C-199F-5242-838F-7AFA250BDDBF}"/>
              </a:ext>
            </a:extLst>
          </p:cNvPr>
          <p:cNvSpPr txBox="1">
            <a:spLocks noChangeArrowheads="1"/>
          </p:cNvSpPr>
          <p:nvPr/>
        </p:nvSpPr>
        <p:spPr bwMode="auto">
          <a:xfrm>
            <a:off x="2567609" y="5473006"/>
            <a:ext cx="6048131" cy="1384995"/>
          </a:xfrm>
          <a:prstGeom prst="rect">
            <a:avLst/>
          </a:prstGeom>
          <a:solidFill>
            <a:srgbClr val="DEEBF7">
              <a:alpha val="76078"/>
            </a:srgbClr>
          </a:solidFill>
          <a:ln>
            <a:noFill/>
          </a:ln>
        </p:spPr>
        <p:txBody>
          <a:bodyPr wrap="non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l" eaLnBrk="1" hangingPunct="1">
              <a:defRPr/>
            </a:pPr>
            <a:r>
              <a:rPr lang="pt-BR" sz="2800" b="0" u="none" dirty="0" err="1">
                <a:solidFill>
                  <a:srgbClr val="000090"/>
                </a:solidFill>
                <a:latin typeface="Franklin Gothic Book" panose="020B0503020102020204" pitchFamily="34" charset="0"/>
                <a:cs typeface="Calibri"/>
              </a:rPr>
              <a:t>Where</a:t>
            </a:r>
            <a:r>
              <a:rPr lang="pt-BR" sz="2800" b="0" u="none" dirty="0">
                <a:solidFill>
                  <a:srgbClr val="000090"/>
                </a:solidFill>
                <a:latin typeface="Franklin Gothic Book" panose="020B0503020102020204" pitchFamily="34" charset="0"/>
                <a:cs typeface="Calibri"/>
              </a:rPr>
              <a:t> are </a:t>
            </a:r>
            <a:r>
              <a:rPr lang="pt-BR" sz="2800" b="0" u="none" dirty="0" err="1">
                <a:solidFill>
                  <a:srgbClr val="000090"/>
                </a:solidFill>
                <a:latin typeface="Franklin Gothic Book" panose="020B0503020102020204" pitchFamily="34" charset="0"/>
                <a:cs typeface="Calibri"/>
              </a:rPr>
              <a:t>changes</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taking</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place</a:t>
            </a:r>
            <a:r>
              <a:rPr lang="pt-BR" sz="2800" b="0" u="none" dirty="0">
                <a:solidFill>
                  <a:srgbClr val="000090"/>
                </a:solidFill>
                <a:latin typeface="Franklin Gothic Book" panose="020B0503020102020204" pitchFamily="34" charset="0"/>
                <a:cs typeface="Calibri"/>
              </a:rPr>
              <a:t>? </a:t>
            </a:r>
          </a:p>
          <a:p>
            <a:pPr algn="l" eaLnBrk="1" hangingPunct="1">
              <a:defRPr/>
            </a:pPr>
            <a:r>
              <a:rPr lang="pt-BR" sz="2800" b="0" u="none" dirty="0" err="1">
                <a:solidFill>
                  <a:srgbClr val="000090"/>
                </a:solidFill>
                <a:latin typeface="Franklin Gothic Book" panose="020B0503020102020204" pitchFamily="34" charset="0"/>
                <a:cs typeface="Calibri"/>
              </a:rPr>
              <a:t>How</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much</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change</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is</a:t>
            </a:r>
            <a:r>
              <a:rPr lang="pt-BR" sz="2800" b="0" u="none" dirty="0">
                <a:solidFill>
                  <a:srgbClr val="000090"/>
                </a:solidFill>
                <a:latin typeface="Franklin Gothic Book" panose="020B0503020102020204" pitchFamily="34" charset="0"/>
                <a:cs typeface="Calibri"/>
              </a:rPr>
              <a:t> happening? </a:t>
            </a:r>
          </a:p>
          <a:p>
            <a:pPr algn="l" eaLnBrk="1" hangingPunct="1">
              <a:defRPr/>
            </a:pPr>
            <a:r>
              <a:rPr lang="pt-BR" sz="2800" b="0" u="none" dirty="0">
                <a:solidFill>
                  <a:srgbClr val="000090"/>
                </a:solidFill>
                <a:latin typeface="Franklin Gothic Book" panose="020B0503020102020204" pitchFamily="34" charset="0"/>
                <a:cs typeface="Calibri"/>
              </a:rPr>
              <a:t>Who </a:t>
            </a:r>
            <a:r>
              <a:rPr lang="pt-BR" sz="2800" b="0" u="none" dirty="0" err="1">
                <a:solidFill>
                  <a:srgbClr val="000090"/>
                </a:solidFill>
                <a:latin typeface="Franklin Gothic Book" panose="020B0503020102020204" pitchFamily="34" charset="0"/>
                <a:cs typeface="Calibri"/>
              </a:rPr>
              <a:t>is</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being</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impacted</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by</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the</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change</a:t>
            </a:r>
            <a:r>
              <a:rPr lang="pt-BR" sz="2800" b="0" u="none" dirty="0">
                <a:solidFill>
                  <a:srgbClr val="000090"/>
                </a:solidFill>
                <a:latin typeface="Franklin Gothic Book" panose="020B0503020102020204" pitchFamily="34" charset="0"/>
                <a:cs typeface="Calibri"/>
              </a:rPr>
              <a:t>?</a:t>
            </a:r>
            <a:endParaRPr lang="en-US" sz="2800" b="0" u="none" dirty="0">
              <a:solidFill>
                <a:srgbClr val="000090"/>
              </a:solidFill>
              <a:latin typeface="Franklin Gothic Book" panose="020B0503020102020204" pitchFamily="34" charset="0"/>
              <a:cs typeface="Calibri"/>
            </a:endParaRPr>
          </a:p>
        </p:txBody>
      </p:sp>
    </p:spTree>
    <p:extLst>
      <p:ext uri="{BB962C8B-B14F-4D97-AF65-F5344CB8AC3E}">
        <p14:creationId xmlns:p14="http://schemas.microsoft.com/office/powerpoint/2010/main" val="3386066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35FC00-5C2B-D045-83AA-E525286410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18958" y="660882"/>
            <a:ext cx="3379073" cy="3317370"/>
          </a:xfrm>
          <a:prstGeom prst="rect">
            <a:avLst/>
          </a:prstGeom>
        </p:spPr>
      </p:pic>
      <p:pic>
        <p:nvPicPr>
          <p:cNvPr id="4" name="Picture 3">
            <a:extLst>
              <a:ext uri="{FF2B5EF4-FFF2-40B4-BE49-F238E27FC236}">
                <a16:creationId xmlns:a16="http://schemas.microsoft.com/office/drawing/2014/main" id="{1C04B673-37E8-3F42-B792-54346896BF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3156" y="656087"/>
            <a:ext cx="3539156" cy="3317370"/>
          </a:xfrm>
          <a:prstGeom prst="rect">
            <a:avLst/>
          </a:prstGeom>
        </p:spPr>
      </p:pic>
      <p:pic>
        <p:nvPicPr>
          <p:cNvPr id="7" name="Picture 6">
            <a:extLst>
              <a:ext uri="{FF2B5EF4-FFF2-40B4-BE49-F238E27FC236}">
                <a16:creationId xmlns:a16="http://schemas.microsoft.com/office/drawing/2014/main" id="{80C588B9-3B26-6843-996B-8E64E4D0AE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888" y="656087"/>
            <a:ext cx="3539157" cy="3344802"/>
          </a:xfrm>
          <a:prstGeom prst="rect">
            <a:avLst/>
          </a:prstGeom>
        </p:spPr>
      </p:pic>
      <p:sp>
        <p:nvSpPr>
          <p:cNvPr id="8" name="Title 1">
            <a:extLst>
              <a:ext uri="{FF2B5EF4-FFF2-40B4-BE49-F238E27FC236}">
                <a16:creationId xmlns:a16="http://schemas.microsoft.com/office/drawing/2014/main" id="{DEA494D0-C150-8946-B1AF-03D1F6FF7CF8}"/>
              </a:ext>
            </a:extLst>
          </p:cNvPr>
          <p:cNvSpPr txBox="1">
            <a:spLocks/>
          </p:cNvSpPr>
          <p:nvPr/>
        </p:nvSpPr>
        <p:spPr>
          <a:xfrm>
            <a:off x="2926494" y="1061139"/>
            <a:ext cx="6172201" cy="448929"/>
          </a:xfrm>
          <a:prstGeom prst="rect">
            <a:avLst/>
          </a:prstGeom>
        </p:spPr>
        <p:txBody>
          <a:bodyPr>
            <a:normAutofit fontScale="97500"/>
          </a:bodyPr>
          <a:lst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a:lstStyle>
          <a:p>
            <a:pPr fontAlgn="auto">
              <a:spcAft>
                <a:spcPts val="0"/>
              </a:spcAft>
              <a:defRPr/>
            </a:pPr>
            <a:endParaRPr lang="en-US" sz="2700" b="0" u="none" dirty="0">
              <a:latin typeface="Franklin Gothic Book" panose="020B0503020102020204" pitchFamily="34" charset="0"/>
            </a:endParaRPr>
          </a:p>
        </p:txBody>
      </p:sp>
      <p:sp>
        <p:nvSpPr>
          <p:cNvPr id="10" name="Rectangle 9">
            <a:extLst>
              <a:ext uri="{FF2B5EF4-FFF2-40B4-BE49-F238E27FC236}">
                <a16:creationId xmlns:a16="http://schemas.microsoft.com/office/drawing/2014/main" id="{78D592CB-A3B7-634A-AE15-1D9983F9798D}"/>
              </a:ext>
            </a:extLst>
          </p:cNvPr>
          <p:cNvSpPr/>
          <p:nvPr/>
        </p:nvSpPr>
        <p:spPr>
          <a:xfrm>
            <a:off x="8293732" y="680347"/>
            <a:ext cx="2638102" cy="338554"/>
          </a:xfrm>
          <a:prstGeom prst="rect">
            <a:avLst/>
          </a:prstGeom>
          <a:solidFill>
            <a:srgbClr val="E8F0FF">
              <a:alpha val="66000"/>
            </a:srgbClr>
          </a:solidFill>
        </p:spPr>
        <p:txBody>
          <a:bodyPr wrap="square">
            <a:spAutoFit/>
          </a:bodyPr>
          <a:lstStyle/>
          <a:p>
            <a:pPr algn="l" fontAlgn="auto">
              <a:spcBef>
                <a:spcPts val="0"/>
              </a:spcBef>
              <a:spcAft>
                <a:spcPts val="0"/>
              </a:spcAft>
              <a:defRPr/>
            </a:pPr>
            <a:r>
              <a:rPr lang="en-US" sz="1600" b="0" u="none" dirty="0">
                <a:solidFill>
                  <a:srgbClr val="003D6C"/>
                </a:solidFill>
                <a:latin typeface="Franklin Gothic Book" panose="020B0503020102020204" pitchFamily="34" charset="0"/>
                <a:ea typeface="+mn-ea"/>
              </a:rPr>
              <a:t>Open </a:t>
            </a:r>
            <a:r>
              <a:rPr lang="en-US" sz="1600" b="0" u="none" dirty="0" err="1">
                <a:solidFill>
                  <a:srgbClr val="003D6C"/>
                </a:solidFill>
                <a:latin typeface="Franklin Gothic Book" panose="020B0503020102020204" pitchFamily="34" charset="0"/>
                <a:ea typeface="+mn-ea"/>
              </a:rPr>
              <a:t>cerrado</a:t>
            </a:r>
            <a:endParaRPr lang="en-US" sz="1600" b="0" u="none" dirty="0">
              <a:solidFill>
                <a:srgbClr val="003D6C"/>
              </a:solidFill>
              <a:latin typeface="Franklin Gothic Book" panose="020B0503020102020204" pitchFamily="34" charset="0"/>
              <a:ea typeface="+mn-ea"/>
            </a:endParaRPr>
          </a:p>
        </p:txBody>
      </p:sp>
      <p:sp>
        <p:nvSpPr>
          <p:cNvPr id="11" name="Rectangle 10">
            <a:extLst>
              <a:ext uri="{FF2B5EF4-FFF2-40B4-BE49-F238E27FC236}">
                <a16:creationId xmlns:a16="http://schemas.microsoft.com/office/drawing/2014/main" id="{39D392E9-4867-A84F-9F8C-061951B8B4CC}"/>
              </a:ext>
            </a:extLst>
          </p:cNvPr>
          <p:cNvSpPr/>
          <p:nvPr/>
        </p:nvSpPr>
        <p:spPr>
          <a:xfrm>
            <a:off x="567428" y="649456"/>
            <a:ext cx="2494487" cy="338554"/>
          </a:xfrm>
          <a:prstGeom prst="rect">
            <a:avLst/>
          </a:prstGeom>
          <a:solidFill>
            <a:srgbClr val="E8F0FF">
              <a:alpha val="76000"/>
            </a:srgbClr>
          </a:solidFill>
        </p:spPr>
        <p:txBody>
          <a:bodyPr wrap="square">
            <a:spAutoFit/>
          </a:bodyPr>
          <a:lstStyle/>
          <a:p>
            <a:pPr algn="l" fontAlgn="auto">
              <a:spcBef>
                <a:spcPts val="0"/>
              </a:spcBef>
              <a:spcAft>
                <a:spcPts val="0"/>
              </a:spcAft>
              <a:defRPr/>
            </a:pPr>
            <a:r>
              <a:rPr lang="en-US" sz="1600" b="0" u="none" dirty="0" err="1">
                <a:solidFill>
                  <a:srgbClr val="003D6C"/>
                </a:solidFill>
                <a:latin typeface="Franklin Gothic Book" panose="020B0503020102020204" pitchFamily="34" charset="0"/>
                <a:ea typeface="+mn-ea"/>
              </a:rPr>
              <a:t>Cerradão</a:t>
            </a:r>
            <a:r>
              <a:rPr lang="en-US" sz="1600" b="0" u="none" dirty="0">
                <a:solidFill>
                  <a:srgbClr val="003D6C"/>
                </a:solidFill>
                <a:latin typeface="Franklin Gothic Book" panose="020B0503020102020204" pitchFamily="34" charset="0"/>
                <a:ea typeface="+mn-ea"/>
              </a:rPr>
              <a:t> (woodland)</a:t>
            </a:r>
          </a:p>
        </p:txBody>
      </p:sp>
      <p:sp>
        <p:nvSpPr>
          <p:cNvPr id="12" name="Rectangle 11">
            <a:extLst>
              <a:ext uri="{FF2B5EF4-FFF2-40B4-BE49-F238E27FC236}">
                <a16:creationId xmlns:a16="http://schemas.microsoft.com/office/drawing/2014/main" id="{9862F809-D15D-AC4B-84DB-E14F1CDD0954}"/>
              </a:ext>
            </a:extLst>
          </p:cNvPr>
          <p:cNvSpPr/>
          <p:nvPr/>
        </p:nvSpPr>
        <p:spPr>
          <a:xfrm>
            <a:off x="4400568" y="680347"/>
            <a:ext cx="2622585" cy="338554"/>
          </a:xfrm>
          <a:prstGeom prst="rect">
            <a:avLst/>
          </a:prstGeom>
          <a:solidFill>
            <a:srgbClr val="E8F0FF">
              <a:alpha val="75000"/>
            </a:srgbClr>
          </a:solidFill>
        </p:spPr>
        <p:txBody>
          <a:bodyPr wrap="square">
            <a:spAutoFit/>
          </a:bodyPr>
          <a:lstStyle/>
          <a:p>
            <a:pPr algn="l" fontAlgn="auto">
              <a:spcBef>
                <a:spcPts val="0"/>
              </a:spcBef>
              <a:spcAft>
                <a:spcPts val="0"/>
              </a:spcAft>
              <a:defRPr/>
            </a:pPr>
            <a:r>
              <a:rPr lang="en-US" sz="1600" b="0" u="none" dirty="0" err="1">
                <a:solidFill>
                  <a:srgbClr val="003D6C"/>
                </a:solidFill>
                <a:latin typeface="Franklin Gothic Book" panose="020B0503020102020204" pitchFamily="34" charset="0"/>
                <a:ea typeface="+mn-ea"/>
              </a:rPr>
              <a:t>Cerrado</a:t>
            </a:r>
            <a:r>
              <a:rPr lang="en-US" sz="1600" b="0" u="none" dirty="0">
                <a:solidFill>
                  <a:srgbClr val="003D6C"/>
                </a:solidFill>
                <a:latin typeface="Franklin Gothic Book" panose="020B0503020102020204" pitchFamily="34" charset="0"/>
                <a:ea typeface="+mn-ea"/>
              </a:rPr>
              <a:t> </a:t>
            </a:r>
            <a:r>
              <a:rPr lang="en-US" sz="1600" b="0" u="none" dirty="0" err="1">
                <a:solidFill>
                  <a:srgbClr val="003D6C"/>
                </a:solidFill>
                <a:latin typeface="Franklin Gothic Book" panose="020B0503020102020204" pitchFamily="34" charset="0"/>
                <a:ea typeface="+mn-ea"/>
              </a:rPr>
              <a:t>strictu</a:t>
            </a:r>
            <a:r>
              <a:rPr lang="en-US" sz="1600" b="0" u="none" dirty="0">
                <a:solidFill>
                  <a:srgbClr val="003D6C"/>
                </a:solidFill>
                <a:latin typeface="Franklin Gothic Book" panose="020B0503020102020204" pitchFamily="34" charset="0"/>
                <a:ea typeface="+mn-ea"/>
              </a:rPr>
              <a:t> </a:t>
            </a:r>
            <a:r>
              <a:rPr lang="en-US" sz="1600" b="0" u="none" dirty="0" err="1">
                <a:solidFill>
                  <a:srgbClr val="003D6C"/>
                </a:solidFill>
                <a:latin typeface="Franklin Gothic Book" panose="020B0503020102020204" pitchFamily="34" charset="0"/>
                <a:ea typeface="+mn-ea"/>
              </a:rPr>
              <a:t>sensu</a:t>
            </a:r>
            <a:endParaRPr lang="en-US" sz="1600" b="0" u="none" dirty="0">
              <a:solidFill>
                <a:srgbClr val="003D6C"/>
              </a:solidFill>
              <a:latin typeface="Franklin Gothic Book" panose="020B0503020102020204" pitchFamily="34" charset="0"/>
              <a:ea typeface="+mn-ea"/>
            </a:endParaRPr>
          </a:p>
        </p:txBody>
      </p:sp>
      <p:sp>
        <p:nvSpPr>
          <p:cNvPr id="13" name="Text Box 3">
            <a:extLst>
              <a:ext uri="{FF2B5EF4-FFF2-40B4-BE49-F238E27FC236}">
                <a16:creationId xmlns:a16="http://schemas.microsoft.com/office/drawing/2014/main" id="{5D03E616-D51A-A646-B114-AABCE7D0E47F}"/>
              </a:ext>
            </a:extLst>
          </p:cNvPr>
          <p:cNvSpPr txBox="1">
            <a:spLocks noChangeArrowheads="1"/>
          </p:cNvSpPr>
          <p:nvPr/>
        </p:nvSpPr>
        <p:spPr bwMode="auto">
          <a:xfrm>
            <a:off x="6738097" y="6599867"/>
            <a:ext cx="5691867" cy="276999"/>
          </a:xfrm>
          <a:prstGeom prst="rect">
            <a:avLst/>
          </a:prstGeom>
          <a:noFill/>
          <a:ln>
            <a:noFill/>
          </a:ln>
          <a:effectLst/>
        </p:spPr>
        <p:txBody>
          <a:bodyPr wrap="square">
            <a:spAutoFit/>
          </a:bodyPr>
          <a:lstStyle/>
          <a:p>
            <a:pPr algn="r" fontAlgn="auto">
              <a:spcBef>
                <a:spcPct val="50000"/>
              </a:spcBef>
              <a:spcAft>
                <a:spcPts val="0"/>
              </a:spcAft>
              <a:defRPr/>
            </a:pPr>
            <a:r>
              <a:rPr lang="en-GB" sz="1200" b="0" u="none" dirty="0">
                <a:solidFill>
                  <a:srgbClr val="004375"/>
                </a:solidFill>
                <a:latin typeface="Franklin Gothic Book" panose="020B0503020102020204" pitchFamily="34" charset="0"/>
                <a:ea typeface="+mn-ea"/>
                <a:cs typeface="Calibri"/>
              </a:rPr>
              <a:t>images: Del-Claro and </a:t>
            </a:r>
            <a:r>
              <a:rPr lang="en-GB" sz="1200" b="0" u="none" dirty="0" err="1">
                <a:solidFill>
                  <a:srgbClr val="004375"/>
                </a:solidFill>
                <a:latin typeface="Franklin Gothic Book" panose="020B0503020102020204" pitchFamily="34" charset="0"/>
                <a:ea typeface="+mn-ea"/>
                <a:cs typeface="Calibri"/>
              </a:rPr>
              <a:t>Silingardi</a:t>
            </a:r>
            <a:r>
              <a:rPr lang="en-GB" sz="1200" b="0" u="none" dirty="0">
                <a:solidFill>
                  <a:srgbClr val="004375"/>
                </a:solidFill>
                <a:latin typeface="Franklin Gothic Book" panose="020B0503020102020204" pitchFamily="34" charset="0"/>
                <a:ea typeface="+mn-ea"/>
                <a:cs typeface="Calibri"/>
              </a:rPr>
              <a:t> (Annals Brazilian Academy Sci, 2019 )</a:t>
            </a:r>
          </a:p>
        </p:txBody>
      </p:sp>
      <p:pic>
        <p:nvPicPr>
          <p:cNvPr id="5" name="Picture 4">
            <a:extLst>
              <a:ext uri="{FF2B5EF4-FFF2-40B4-BE49-F238E27FC236}">
                <a16:creationId xmlns:a16="http://schemas.microsoft.com/office/drawing/2014/main" id="{37AD3CB4-C9E6-5741-8C11-BEBD476E97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73914" y="4044874"/>
            <a:ext cx="8477359" cy="2537649"/>
          </a:xfrm>
          <a:prstGeom prst="rect">
            <a:avLst/>
          </a:prstGeom>
        </p:spPr>
      </p:pic>
      <p:sp>
        <p:nvSpPr>
          <p:cNvPr id="14" name="Title 2">
            <a:extLst>
              <a:ext uri="{FF2B5EF4-FFF2-40B4-BE49-F238E27FC236}">
                <a16:creationId xmlns:a16="http://schemas.microsoft.com/office/drawing/2014/main" id="{198B98EE-56BC-B24B-9380-8B7EADDD328F}"/>
              </a:ext>
            </a:extLst>
          </p:cNvPr>
          <p:cNvSpPr>
            <a:spLocks noGrp="1"/>
          </p:cNvSpPr>
          <p:nvPr>
            <p:ph type="title"/>
          </p:nvPr>
        </p:nvSpPr>
        <p:spPr>
          <a:xfrm>
            <a:off x="1524000" y="7582"/>
            <a:ext cx="9144000" cy="868393"/>
          </a:xfrm>
        </p:spPr>
        <p:txBody>
          <a:bodyPr/>
          <a:lstStyle/>
          <a:p>
            <a:r>
              <a:rPr lang="en-US" dirty="0" err="1"/>
              <a:t>Cerrado</a:t>
            </a:r>
            <a:r>
              <a:rPr lang="en-US" dirty="0"/>
              <a:t>: Brazilian savanna</a:t>
            </a:r>
          </a:p>
        </p:txBody>
      </p:sp>
    </p:spTree>
    <p:extLst>
      <p:ext uri="{BB962C8B-B14F-4D97-AF65-F5344CB8AC3E}">
        <p14:creationId xmlns:p14="http://schemas.microsoft.com/office/powerpoint/2010/main" val="2394160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AA89-CEBD-3347-A714-7C2E38CBA4E3}"/>
              </a:ext>
            </a:extLst>
          </p:cNvPr>
          <p:cNvSpPr>
            <a:spLocks noGrp="1"/>
          </p:cNvSpPr>
          <p:nvPr>
            <p:ph type="title"/>
          </p:nvPr>
        </p:nvSpPr>
        <p:spPr>
          <a:xfrm>
            <a:off x="348342" y="0"/>
            <a:ext cx="10972801" cy="1143001"/>
          </a:xfrm>
        </p:spPr>
        <p:txBody>
          <a:bodyPr>
            <a:normAutofit/>
          </a:bodyPr>
          <a:lstStyle/>
          <a:p>
            <a:r>
              <a:rPr lang="en-CH" sz="4000" dirty="0">
                <a:latin typeface="Franklin Gothic Book" panose="020B0503020102020204" pitchFamily="34" charset="0"/>
              </a:rPr>
              <a:t>Finding: Good quality samples are key</a:t>
            </a:r>
          </a:p>
        </p:txBody>
      </p:sp>
      <p:pic>
        <p:nvPicPr>
          <p:cNvPr id="3" name="Picture 2">
            <a:extLst>
              <a:ext uri="{FF2B5EF4-FFF2-40B4-BE49-F238E27FC236}">
                <a16:creationId xmlns:a16="http://schemas.microsoft.com/office/drawing/2014/main" id="{50A14C04-3C87-184F-938E-B527406513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09187" y="882241"/>
            <a:ext cx="7898004" cy="5893778"/>
          </a:xfrm>
          <a:prstGeom prst="rect">
            <a:avLst/>
          </a:prstGeom>
        </p:spPr>
      </p:pic>
    </p:spTree>
    <p:extLst>
      <p:ext uri="{BB962C8B-B14F-4D97-AF65-F5344CB8AC3E}">
        <p14:creationId xmlns:p14="http://schemas.microsoft.com/office/powerpoint/2010/main" val="7820241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E595A2-D4B8-634D-95CA-C38F762A4EF9}"/>
              </a:ext>
            </a:extLst>
          </p:cNvPr>
          <p:cNvSpPr>
            <a:spLocks noGrp="1"/>
          </p:cNvSpPr>
          <p:nvPr>
            <p:ph type="title"/>
          </p:nvPr>
        </p:nvSpPr>
        <p:spPr>
          <a:xfrm>
            <a:off x="743578" y="135758"/>
            <a:ext cx="10871200" cy="762000"/>
          </a:xfrm>
        </p:spPr>
        <p:txBody>
          <a:bodyPr>
            <a:normAutofit/>
          </a:bodyPr>
          <a:lstStyle/>
          <a:p>
            <a:r>
              <a:rPr lang="pt-BR" sz="4000" dirty="0" err="1">
                <a:latin typeface="Franklin Gothic Book" panose="020B0503020102020204" pitchFamily="34" charset="0"/>
              </a:rPr>
              <a:t>Finding</a:t>
            </a:r>
            <a:r>
              <a:rPr lang="pt-BR" sz="4000" dirty="0">
                <a:latin typeface="Franklin Gothic Book" panose="020B0503020102020204" pitchFamily="34" charset="0"/>
              </a:rPr>
              <a:t>: </a:t>
            </a:r>
            <a:r>
              <a:rPr lang="pt-BR" sz="4000" dirty="0" err="1">
                <a:latin typeface="Franklin Gothic Book" panose="020B0503020102020204" pitchFamily="34" charset="0"/>
              </a:rPr>
              <a:t>k-fold</a:t>
            </a:r>
            <a:r>
              <a:rPr lang="pt-BR" sz="4000" dirty="0">
                <a:latin typeface="Franklin Gothic Book" panose="020B0503020102020204" pitchFamily="34" charset="0"/>
              </a:rPr>
              <a:t> </a:t>
            </a:r>
            <a:r>
              <a:rPr lang="pt-BR" sz="4000" dirty="0" err="1">
                <a:latin typeface="Franklin Gothic Book" panose="020B0503020102020204" pitchFamily="34" charset="0"/>
              </a:rPr>
              <a:t>validation</a:t>
            </a:r>
            <a:r>
              <a:rPr lang="pt-BR" sz="4000" dirty="0">
                <a:latin typeface="Franklin Gothic Book" panose="020B0503020102020204" pitchFamily="34" charset="0"/>
              </a:rPr>
              <a:t> </a:t>
            </a:r>
            <a:r>
              <a:rPr lang="pt-BR" sz="4000" dirty="0" err="1">
                <a:latin typeface="Franklin Gothic Book" panose="020B0503020102020204" pitchFamily="34" charset="0"/>
              </a:rPr>
              <a:t>is</a:t>
            </a:r>
            <a:r>
              <a:rPr lang="pt-BR" sz="4000" dirty="0">
                <a:latin typeface="Franklin Gothic Book" panose="020B0503020102020204" pitchFamily="34" charset="0"/>
              </a:rPr>
              <a:t> </a:t>
            </a:r>
            <a:r>
              <a:rPr lang="pt-BR" sz="4000" dirty="0" err="1">
                <a:latin typeface="Franklin Gothic Book" panose="020B0503020102020204" pitchFamily="34" charset="0"/>
              </a:rPr>
              <a:t>not</a:t>
            </a:r>
            <a:r>
              <a:rPr lang="pt-BR" sz="4000" dirty="0">
                <a:latin typeface="Franklin Gothic Book" panose="020B0503020102020204" pitchFamily="34" charset="0"/>
              </a:rPr>
              <a:t> </a:t>
            </a:r>
            <a:r>
              <a:rPr lang="pt-BR" sz="4000" dirty="0" err="1">
                <a:latin typeface="Franklin Gothic Book" panose="020B0503020102020204" pitchFamily="34" charset="0"/>
              </a:rPr>
              <a:t>enough</a:t>
            </a:r>
            <a:endParaRPr lang="pt-BR" sz="4000" dirty="0">
              <a:latin typeface="Franklin Gothic Book" panose="020B0503020102020204" pitchFamily="34" charset="0"/>
            </a:endParaRPr>
          </a:p>
        </p:txBody>
      </p:sp>
      <p:pic>
        <p:nvPicPr>
          <p:cNvPr id="4" name="Imagem 3">
            <a:extLst>
              <a:ext uri="{FF2B5EF4-FFF2-40B4-BE49-F238E27FC236}">
                <a16:creationId xmlns:a16="http://schemas.microsoft.com/office/drawing/2014/main" id="{DA0737EE-D299-A54E-9A31-CFBCEDCB94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451" y="1121452"/>
            <a:ext cx="6711198" cy="4614102"/>
          </a:xfrm>
          <a:prstGeom prst="rect">
            <a:avLst/>
          </a:prstGeom>
        </p:spPr>
      </p:pic>
      <p:sp>
        <p:nvSpPr>
          <p:cNvPr id="5" name="Text Box 2">
            <a:extLst>
              <a:ext uri="{FF2B5EF4-FFF2-40B4-BE49-F238E27FC236}">
                <a16:creationId xmlns:a16="http://schemas.microsoft.com/office/drawing/2014/main" id="{CA381C66-5E87-2B44-BAEE-17669E44C867}"/>
              </a:ext>
            </a:extLst>
          </p:cNvPr>
          <p:cNvSpPr txBox="1">
            <a:spLocks noChangeArrowheads="1"/>
          </p:cNvSpPr>
          <p:nvPr/>
        </p:nvSpPr>
        <p:spPr bwMode="auto">
          <a:xfrm>
            <a:off x="301451" y="5027698"/>
            <a:ext cx="3941287" cy="707856"/>
          </a:xfrm>
          <a:prstGeom prst="rect">
            <a:avLst/>
          </a:prstGeom>
          <a:solidFill>
            <a:srgbClr val="DDF2FE">
              <a:alpha val="69804"/>
            </a:srgbClr>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l" eaLnBrk="1" fontAlgn="auto" hangingPunct="1">
              <a:spcBef>
                <a:spcPts val="600"/>
              </a:spcBef>
              <a:spcAft>
                <a:spcPts val="0"/>
              </a:spcAft>
              <a:defRPr/>
            </a:pPr>
            <a:r>
              <a:rPr lang="en-US" sz="2000" b="0" u="none" dirty="0">
                <a:solidFill>
                  <a:srgbClr val="19326C"/>
                </a:solidFill>
                <a:latin typeface="Franklin Gothic Book" panose="020B0503020102020204" pitchFamily="34" charset="0"/>
                <a:cs typeface="Franklin Gothic Book Regular" charset="0"/>
              </a:rPr>
              <a:t>Brazilian Amazonia – MODIS data </a:t>
            </a:r>
          </a:p>
          <a:p>
            <a:pPr algn="l" eaLnBrk="1" fontAlgn="auto" hangingPunct="1">
              <a:spcBef>
                <a:spcPts val="0"/>
              </a:spcBef>
              <a:spcAft>
                <a:spcPts val="0"/>
              </a:spcAft>
              <a:defRPr/>
            </a:pPr>
            <a:r>
              <a:rPr lang="en-US" sz="2000" b="0" u="none" dirty="0">
                <a:solidFill>
                  <a:srgbClr val="19326C"/>
                </a:solidFill>
                <a:latin typeface="Franklin Gothic Book" panose="020B0503020102020204" pitchFamily="34" charset="0"/>
                <a:cs typeface="Franklin Gothic Book Regular" charset="0"/>
              </a:rPr>
              <a:t>33,000 samples</a:t>
            </a:r>
          </a:p>
        </p:txBody>
      </p:sp>
      <p:graphicFrame>
        <p:nvGraphicFramePr>
          <p:cNvPr id="6" name="Tabela 5">
            <a:extLst>
              <a:ext uri="{FF2B5EF4-FFF2-40B4-BE49-F238E27FC236}">
                <a16:creationId xmlns:a16="http://schemas.microsoft.com/office/drawing/2014/main" id="{1F14CE81-93C6-3D4A-BB85-A92B8C436430}"/>
              </a:ext>
            </a:extLst>
          </p:cNvPr>
          <p:cNvGraphicFramePr>
            <a:graphicFrameLocks noGrp="1"/>
          </p:cNvGraphicFramePr>
          <p:nvPr/>
        </p:nvGraphicFramePr>
        <p:xfrm>
          <a:off x="7168742" y="1121452"/>
          <a:ext cx="4446036" cy="4614102"/>
        </p:xfrm>
        <a:graphic>
          <a:graphicData uri="http://schemas.openxmlformats.org/drawingml/2006/table">
            <a:tbl>
              <a:tblPr firstRow="1" bandRow="1">
                <a:tableStyleId>{5C22544A-7EE6-4342-B048-85BDC9FD1C3A}</a:tableStyleId>
              </a:tblPr>
              <a:tblGrid>
                <a:gridCol w="2147929">
                  <a:extLst>
                    <a:ext uri="{9D8B030D-6E8A-4147-A177-3AD203B41FA5}">
                      <a16:colId xmlns:a16="http://schemas.microsoft.com/office/drawing/2014/main" val="3086524331"/>
                    </a:ext>
                  </a:extLst>
                </a:gridCol>
                <a:gridCol w="2298107">
                  <a:extLst>
                    <a:ext uri="{9D8B030D-6E8A-4147-A177-3AD203B41FA5}">
                      <a16:colId xmlns:a16="http://schemas.microsoft.com/office/drawing/2014/main" val="1170212731"/>
                    </a:ext>
                  </a:extLst>
                </a:gridCol>
              </a:tblGrid>
              <a:tr h="1271508">
                <a:tc>
                  <a:txBody>
                    <a:bodyPr/>
                    <a:lstStyle/>
                    <a:p>
                      <a:pPr algn="l"/>
                      <a:r>
                        <a:rPr lang="pt-BR" sz="2200" b="0" i="0" dirty="0" err="1">
                          <a:latin typeface="Franklin Gothic Book" panose="020B0503020102020204" pitchFamily="34" charset="0"/>
                        </a:rPr>
                        <a:t>Model</a:t>
                      </a:r>
                      <a:endParaRPr lang="pt-BR" sz="2200" b="0" i="0" dirty="0">
                        <a:latin typeface="Franklin Gothic Book" panose="020B0503020102020204" pitchFamily="34" charset="0"/>
                      </a:endParaRPr>
                    </a:p>
                  </a:txBody>
                  <a:tcPr anchor="ctr"/>
                </a:tc>
                <a:tc>
                  <a:txBody>
                    <a:bodyPr/>
                    <a:lstStyle/>
                    <a:p>
                      <a:r>
                        <a:rPr lang="pt-BR" sz="2200" b="0" i="0" dirty="0">
                          <a:latin typeface="Franklin Gothic Book" panose="020B0503020102020204" pitchFamily="34" charset="0"/>
                        </a:rPr>
                        <a:t>5-fold </a:t>
                      </a:r>
                      <a:r>
                        <a:rPr lang="pt-BR" sz="2200" b="0" i="0" dirty="0" err="1">
                          <a:latin typeface="Franklin Gothic Book" panose="020B0503020102020204" pitchFamily="34" charset="0"/>
                        </a:rPr>
                        <a:t>validation</a:t>
                      </a:r>
                      <a:r>
                        <a:rPr lang="pt-BR" sz="2200" b="0" i="0" dirty="0">
                          <a:latin typeface="Franklin Gothic Book" panose="020B0503020102020204" pitchFamily="34" charset="0"/>
                        </a:rPr>
                        <a:t> </a:t>
                      </a:r>
                      <a:r>
                        <a:rPr lang="pt-BR" sz="2200" b="0" i="0" dirty="0" err="1">
                          <a:latin typeface="Franklin Gothic Book" panose="020B0503020102020204" pitchFamily="34" charset="0"/>
                        </a:rPr>
                        <a:t>accuracy</a:t>
                      </a:r>
                      <a:endParaRPr lang="pt-BR" sz="2200" b="0" i="0" dirty="0">
                        <a:latin typeface="Franklin Gothic Book" panose="020B0503020102020204" pitchFamily="34" charset="0"/>
                      </a:endParaRPr>
                    </a:p>
                  </a:txBody>
                  <a:tcPr anchor="ctr"/>
                </a:tc>
                <a:extLst>
                  <a:ext uri="{0D108BD9-81ED-4DB2-BD59-A6C34878D82A}">
                    <a16:rowId xmlns:a16="http://schemas.microsoft.com/office/drawing/2014/main" val="1967784523"/>
                  </a:ext>
                </a:extLst>
              </a:tr>
              <a:tr h="557099">
                <a:tc>
                  <a:txBody>
                    <a:bodyPr/>
                    <a:lstStyle/>
                    <a:p>
                      <a:pPr algn="l"/>
                      <a:r>
                        <a:rPr lang="pt-BR" sz="2200" b="0" i="0" dirty="0">
                          <a:solidFill>
                            <a:srgbClr val="00467E"/>
                          </a:solidFill>
                          <a:latin typeface="Franklin Gothic Book" panose="020B0503020102020204" pitchFamily="34" charset="0"/>
                        </a:rPr>
                        <a:t>SVM</a:t>
                      </a:r>
                    </a:p>
                  </a:txBody>
                  <a:tcPr anchor="ctr"/>
                </a:tc>
                <a:tc>
                  <a:txBody>
                    <a:bodyPr/>
                    <a:lstStyle/>
                    <a:p>
                      <a:pPr algn="r"/>
                      <a:r>
                        <a:rPr lang="pt-BR" sz="2200" b="0" i="0" dirty="0">
                          <a:solidFill>
                            <a:srgbClr val="00467E"/>
                          </a:solidFill>
                          <a:latin typeface="Franklin Gothic Book" panose="020B0503020102020204" pitchFamily="34" charset="0"/>
                        </a:rPr>
                        <a:t>97.6%</a:t>
                      </a:r>
                    </a:p>
                  </a:txBody>
                  <a:tcPr/>
                </a:tc>
                <a:extLst>
                  <a:ext uri="{0D108BD9-81ED-4DB2-BD59-A6C34878D82A}">
                    <a16:rowId xmlns:a16="http://schemas.microsoft.com/office/drawing/2014/main" val="3824000174"/>
                  </a:ext>
                </a:extLst>
              </a:tr>
              <a:tr h="557099">
                <a:tc>
                  <a:txBody>
                    <a:bodyPr/>
                    <a:lstStyle/>
                    <a:p>
                      <a:pPr algn="l"/>
                      <a:r>
                        <a:rPr lang="pt-BR" sz="2200" b="0" i="0" dirty="0" err="1">
                          <a:solidFill>
                            <a:srgbClr val="00467E"/>
                          </a:solidFill>
                          <a:latin typeface="Franklin Gothic Book" panose="020B0503020102020204" pitchFamily="34" charset="0"/>
                        </a:rPr>
                        <a:t>Random</a:t>
                      </a:r>
                      <a:r>
                        <a:rPr lang="pt-BR" sz="2200" b="0" i="0" dirty="0">
                          <a:solidFill>
                            <a:srgbClr val="00467E"/>
                          </a:solidFill>
                          <a:latin typeface="Franklin Gothic Book" panose="020B0503020102020204" pitchFamily="34" charset="0"/>
                        </a:rPr>
                        <a:t> Forest</a:t>
                      </a:r>
                    </a:p>
                  </a:txBody>
                  <a:tcPr anchor="ctr"/>
                </a:tc>
                <a:tc>
                  <a:txBody>
                    <a:bodyPr/>
                    <a:lstStyle/>
                    <a:p>
                      <a:pPr algn="r"/>
                      <a:r>
                        <a:rPr lang="pt-BR" sz="2200" b="0" i="0" dirty="0">
                          <a:solidFill>
                            <a:srgbClr val="00467E"/>
                          </a:solidFill>
                          <a:latin typeface="Franklin Gothic Book" panose="020B0503020102020204" pitchFamily="34" charset="0"/>
                        </a:rPr>
                        <a:t>98.5%</a:t>
                      </a:r>
                    </a:p>
                  </a:txBody>
                  <a:tcPr/>
                </a:tc>
                <a:extLst>
                  <a:ext uri="{0D108BD9-81ED-4DB2-BD59-A6C34878D82A}">
                    <a16:rowId xmlns:a16="http://schemas.microsoft.com/office/drawing/2014/main" val="4234726268"/>
                  </a:ext>
                </a:extLst>
              </a:tr>
              <a:tr h="557099">
                <a:tc>
                  <a:txBody>
                    <a:bodyPr/>
                    <a:lstStyle/>
                    <a:p>
                      <a:pPr algn="l"/>
                      <a:r>
                        <a:rPr lang="pt-BR" sz="2200" b="0" i="0" dirty="0" err="1">
                          <a:solidFill>
                            <a:srgbClr val="00467E"/>
                          </a:solidFill>
                          <a:latin typeface="Franklin Gothic Book" panose="020B0503020102020204" pitchFamily="34" charset="0"/>
                        </a:rPr>
                        <a:t>Perceptron</a:t>
                      </a:r>
                      <a:endParaRPr lang="pt-BR" sz="2200" b="0" i="0" dirty="0">
                        <a:solidFill>
                          <a:srgbClr val="00467E"/>
                        </a:solidFill>
                        <a:latin typeface="Franklin Gothic Book" panose="020B0503020102020204" pitchFamily="34" charset="0"/>
                      </a:endParaRPr>
                    </a:p>
                  </a:txBody>
                  <a:tcPr anchor="ctr"/>
                </a:tc>
                <a:tc>
                  <a:txBody>
                    <a:bodyPr/>
                    <a:lstStyle/>
                    <a:p>
                      <a:pPr algn="r"/>
                      <a:r>
                        <a:rPr lang="pt-BR" sz="2200" b="0" i="0" dirty="0">
                          <a:solidFill>
                            <a:srgbClr val="00467E"/>
                          </a:solidFill>
                          <a:latin typeface="Franklin Gothic Book" panose="020B0503020102020204" pitchFamily="34" charset="0"/>
                        </a:rPr>
                        <a:t>99.2%</a:t>
                      </a:r>
                    </a:p>
                  </a:txBody>
                  <a:tcPr/>
                </a:tc>
                <a:extLst>
                  <a:ext uri="{0D108BD9-81ED-4DB2-BD59-A6C34878D82A}">
                    <a16:rowId xmlns:a16="http://schemas.microsoft.com/office/drawing/2014/main" val="1803857531"/>
                  </a:ext>
                </a:extLst>
              </a:tr>
              <a:tr h="557099">
                <a:tc>
                  <a:txBody>
                    <a:bodyPr/>
                    <a:lstStyle/>
                    <a:p>
                      <a:pPr algn="l"/>
                      <a:r>
                        <a:rPr lang="pt-BR" sz="2200" b="0" i="0" dirty="0">
                          <a:solidFill>
                            <a:srgbClr val="00467E"/>
                          </a:solidFill>
                          <a:latin typeface="Franklin Gothic Book" panose="020B0503020102020204" pitchFamily="34" charset="0"/>
                        </a:rPr>
                        <a:t>FCNN</a:t>
                      </a:r>
                    </a:p>
                  </a:txBody>
                  <a:tcPr anchor="ctr"/>
                </a:tc>
                <a:tc>
                  <a:txBody>
                    <a:bodyPr/>
                    <a:lstStyle/>
                    <a:p>
                      <a:pPr algn="r"/>
                      <a:r>
                        <a:rPr lang="pt-BR" sz="2200" b="0" i="0" dirty="0">
                          <a:solidFill>
                            <a:srgbClr val="00467E"/>
                          </a:solidFill>
                          <a:latin typeface="Franklin Gothic Book" panose="020B0503020102020204" pitchFamily="34" charset="0"/>
                        </a:rPr>
                        <a:t>98.9%</a:t>
                      </a:r>
                    </a:p>
                  </a:txBody>
                  <a:tcPr/>
                </a:tc>
                <a:extLst>
                  <a:ext uri="{0D108BD9-81ED-4DB2-BD59-A6C34878D82A}">
                    <a16:rowId xmlns:a16="http://schemas.microsoft.com/office/drawing/2014/main" val="2943453593"/>
                  </a:ext>
                </a:extLst>
              </a:tr>
              <a:tr h="557099">
                <a:tc>
                  <a:txBody>
                    <a:bodyPr/>
                    <a:lstStyle/>
                    <a:p>
                      <a:pPr algn="l"/>
                      <a:r>
                        <a:rPr lang="pt-BR" sz="2200" b="0" i="0" dirty="0" err="1">
                          <a:solidFill>
                            <a:srgbClr val="00467E"/>
                          </a:solidFill>
                          <a:latin typeface="Franklin Gothic Book" panose="020B0503020102020204" pitchFamily="34" charset="0"/>
                        </a:rPr>
                        <a:t>tempCNN</a:t>
                      </a:r>
                      <a:endParaRPr lang="pt-BR" sz="2200" b="0" i="0" dirty="0">
                        <a:solidFill>
                          <a:srgbClr val="00467E"/>
                        </a:solidFill>
                        <a:latin typeface="Franklin Gothic Book" panose="020B0503020102020204" pitchFamily="34" charset="0"/>
                      </a:endParaRPr>
                    </a:p>
                  </a:txBody>
                  <a:tcPr anchor="ctr"/>
                </a:tc>
                <a:tc>
                  <a:txBody>
                    <a:bodyPr/>
                    <a:lstStyle/>
                    <a:p>
                      <a:pPr algn="r"/>
                      <a:r>
                        <a:rPr lang="pt-BR" sz="2200" b="0" i="0" dirty="0">
                          <a:solidFill>
                            <a:srgbClr val="00467E"/>
                          </a:solidFill>
                          <a:latin typeface="Franklin Gothic Book" panose="020B0503020102020204" pitchFamily="34" charset="0"/>
                        </a:rPr>
                        <a:t>99.1 %</a:t>
                      </a:r>
                    </a:p>
                  </a:txBody>
                  <a:tcPr/>
                </a:tc>
                <a:extLst>
                  <a:ext uri="{0D108BD9-81ED-4DB2-BD59-A6C34878D82A}">
                    <a16:rowId xmlns:a16="http://schemas.microsoft.com/office/drawing/2014/main" val="293912938"/>
                  </a:ext>
                </a:extLst>
              </a:tr>
              <a:tr h="557099">
                <a:tc>
                  <a:txBody>
                    <a:bodyPr/>
                    <a:lstStyle/>
                    <a:p>
                      <a:pPr algn="l"/>
                      <a:r>
                        <a:rPr lang="pt-BR" sz="2200" b="0" i="0" dirty="0" err="1">
                          <a:solidFill>
                            <a:srgbClr val="00467E"/>
                          </a:solidFill>
                          <a:latin typeface="Franklin Gothic Book" panose="020B0503020102020204" pitchFamily="34" charset="0"/>
                        </a:rPr>
                        <a:t>ResNet</a:t>
                      </a:r>
                      <a:endParaRPr lang="pt-BR" sz="2200" b="0" i="0" dirty="0">
                        <a:solidFill>
                          <a:srgbClr val="00467E"/>
                        </a:solidFill>
                        <a:latin typeface="Franklin Gothic Book" panose="020B0503020102020204" pitchFamily="34" charset="0"/>
                      </a:endParaRPr>
                    </a:p>
                  </a:txBody>
                  <a:tcPr anchor="ctr"/>
                </a:tc>
                <a:tc>
                  <a:txBody>
                    <a:bodyPr/>
                    <a:lstStyle/>
                    <a:p>
                      <a:pPr algn="r"/>
                      <a:r>
                        <a:rPr lang="pt-BR" sz="2200" b="0" i="0" dirty="0">
                          <a:solidFill>
                            <a:srgbClr val="00467E"/>
                          </a:solidFill>
                          <a:latin typeface="Franklin Gothic Book" panose="020B0503020102020204" pitchFamily="34" charset="0"/>
                        </a:rPr>
                        <a:t>99.0%</a:t>
                      </a:r>
                    </a:p>
                  </a:txBody>
                  <a:tcPr/>
                </a:tc>
                <a:extLst>
                  <a:ext uri="{0D108BD9-81ED-4DB2-BD59-A6C34878D82A}">
                    <a16:rowId xmlns:a16="http://schemas.microsoft.com/office/drawing/2014/main" val="2530019092"/>
                  </a:ext>
                </a:extLst>
              </a:tr>
            </a:tbl>
          </a:graphicData>
        </a:graphic>
      </p:graphicFrame>
      <p:sp>
        <p:nvSpPr>
          <p:cNvPr id="7" name="Rectangle 6">
            <a:extLst>
              <a:ext uri="{FF2B5EF4-FFF2-40B4-BE49-F238E27FC236}">
                <a16:creationId xmlns:a16="http://schemas.microsoft.com/office/drawing/2014/main" id="{B75FB5E7-7642-2B49-8B30-C3A475415AEF}"/>
              </a:ext>
            </a:extLst>
          </p:cNvPr>
          <p:cNvSpPr/>
          <p:nvPr/>
        </p:nvSpPr>
        <p:spPr>
          <a:xfrm>
            <a:off x="2561529" y="6187323"/>
            <a:ext cx="7757812" cy="461665"/>
          </a:xfrm>
          <a:prstGeom prst="rect">
            <a:avLst/>
          </a:prstGeom>
          <a:solidFill>
            <a:srgbClr val="E8F0FF"/>
          </a:solidFill>
        </p:spPr>
        <p:txBody>
          <a:bodyPr wrap="square">
            <a:spAutoFit/>
          </a:bodyPr>
          <a:lstStyle/>
          <a:p>
            <a:pPr algn="l" fontAlgn="auto">
              <a:spcBef>
                <a:spcPts val="0"/>
              </a:spcBef>
              <a:spcAft>
                <a:spcPts val="0"/>
              </a:spcAft>
              <a:defRPr/>
            </a:pPr>
            <a:r>
              <a:rPr lang="en-US" sz="2400" b="0" u="none" dirty="0">
                <a:solidFill>
                  <a:srgbClr val="00467E"/>
                </a:solidFill>
                <a:latin typeface="Franklin Gothic Book" panose="020B0503020102020204" pitchFamily="34" charset="0"/>
                <a:cs typeface="Calibri"/>
              </a:rPr>
              <a:t>Models fit samples well, but </a:t>
            </a:r>
            <a:r>
              <a:rPr lang="en-US" sz="2400" b="0" u="none" dirty="0">
                <a:solidFill>
                  <a:srgbClr val="8B0505"/>
                </a:solidFill>
                <a:latin typeface="Franklin Gothic Book" panose="020B0503020102020204" pitchFamily="34" charset="0"/>
                <a:cs typeface="Calibri"/>
              </a:rPr>
              <a:t>do they represent reality? </a:t>
            </a:r>
          </a:p>
        </p:txBody>
      </p:sp>
    </p:spTree>
    <p:extLst>
      <p:ext uri="{BB962C8B-B14F-4D97-AF65-F5344CB8AC3E}">
        <p14:creationId xmlns:p14="http://schemas.microsoft.com/office/powerpoint/2010/main" val="90500711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E595A2-D4B8-634D-95CA-C38F762A4EF9}"/>
              </a:ext>
            </a:extLst>
          </p:cNvPr>
          <p:cNvSpPr>
            <a:spLocks noGrp="1"/>
          </p:cNvSpPr>
          <p:nvPr>
            <p:ph type="title"/>
          </p:nvPr>
        </p:nvSpPr>
        <p:spPr>
          <a:xfrm>
            <a:off x="660400" y="0"/>
            <a:ext cx="10871200" cy="1281060"/>
          </a:xfrm>
        </p:spPr>
        <p:txBody>
          <a:bodyPr>
            <a:normAutofit fontScale="90000"/>
          </a:bodyPr>
          <a:lstStyle/>
          <a:p>
            <a:r>
              <a:rPr lang="pt-BR" sz="4000" dirty="0" err="1">
                <a:latin typeface="Proxima Nova Lt" panose="02000506030000020004" pitchFamily="2" charset="77"/>
              </a:rPr>
              <a:t>Finding</a:t>
            </a:r>
            <a:r>
              <a:rPr lang="pt-BR" sz="4000" dirty="0">
                <a:latin typeface="Proxima Nova Lt" panose="02000506030000020004" pitchFamily="2" charset="77"/>
              </a:rPr>
              <a:t>: </a:t>
            </a:r>
            <a:r>
              <a:rPr lang="pt-BR" sz="4000" dirty="0" err="1">
                <a:latin typeface="Proxima Nova Lt" panose="02000506030000020004" pitchFamily="2" charset="77"/>
              </a:rPr>
              <a:t>memory</a:t>
            </a:r>
            <a:r>
              <a:rPr lang="pt-BR" sz="4000" dirty="0">
                <a:latin typeface="Proxima Nova Lt" panose="02000506030000020004" pitchFamily="2" charset="77"/>
              </a:rPr>
              <a:t> management </a:t>
            </a:r>
            <a:r>
              <a:rPr lang="pt-BR" sz="4000" dirty="0" err="1">
                <a:latin typeface="Proxima Nova Lt" panose="02000506030000020004" pitchFamily="2" charset="77"/>
              </a:rPr>
              <a:t>of</a:t>
            </a:r>
            <a:r>
              <a:rPr lang="pt-BR" sz="4000" dirty="0">
                <a:latin typeface="Proxima Nova Lt" panose="02000506030000020004" pitchFamily="2" charset="77"/>
              </a:rPr>
              <a:t> data cubes </a:t>
            </a:r>
            <a:r>
              <a:rPr lang="pt-BR" sz="4000" dirty="0" err="1">
                <a:latin typeface="Proxima Nova Lt" panose="02000506030000020004" pitchFamily="2" charset="77"/>
              </a:rPr>
              <a:t>constrains</a:t>
            </a:r>
            <a:r>
              <a:rPr lang="pt-BR" sz="4000" dirty="0">
                <a:latin typeface="Proxima Nova Lt" panose="02000506030000020004" pitchFamily="2" charset="77"/>
              </a:rPr>
              <a:t> data </a:t>
            </a:r>
            <a:r>
              <a:rPr lang="pt-BR" sz="4000" dirty="0" err="1">
                <a:latin typeface="Proxima Nova Lt" panose="02000506030000020004" pitchFamily="2" charset="77"/>
              </a:rPr>
              <a:t>analysis</a:t>
            </a:r>
            <a:endParaRPr lang="pt-BR" sz="4000" dirty="0">
              <a:latin typeface="Proxima Nova Lt" panose="02000506030000020004" pitchFamily="2" charset="77"/>
            </a:endParaRPr>
          </a:p>
        </p:txBody>
      </p:sp>
      <p:pic>
        <p:nvPicPr>
          <p:cNvPr id="8" name="Picture 7">
            <a:extLst>
              <a:ext uri="{FF2B5EF4-FFF2-40B4-BE49-F238E27FC236}">
                <a16:creationId xmlns:a16="http://schemas.microsoft.com/office/drawing/2014/main" id="{129D5E37-C3D0-5345-9045-A5EB5ED3BBF0}"/>
              </a:ext>
            </a:extLst>
          </p:cNvPr>
          <p:cNvPicPr>
            <a:picLocks noChangeAspect="1"/>
          </p:cNvPicPr>
          <p:nvPr/>
        </p:nvPicPr>
        <p:blipFill>
          <a:blip r:embed="rId2"/>
          <a:stretch>
            <a:fillRect/>
          </a:stretch>
        </p:blipFill>
        <p:spPr>
          <a:xfrm>
            <a:off x="73266" y="2083191"/>
            <a:ext cx="3860764" cy="2056730"/>
          </a:xfrm>
          <a:prstGeom prst="rect">
            <a:avLst/>
          </a:prstGeom>
        </p:spPr>
      </p:pic>
      <p:pic>
        <p:nvPicPr>
          <p:cNvPr id="1028" name="Picture 4" descr="Training Google Earth Engine Myanmar | Facebook">
            <a:extLst>
              <a:ext uri="{FF2B5EF4-FFF2-40B4-BE49-F238E27FC236}">
                <a16:creationId xmlns:a16="http://schemas.microsoft.com/office/drawing/2014/main" id="{12472BA9-033F-954E-8487-233950E356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8970" y="1118215"/>
            <a:ext cx="2585008" cy="9649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0185175-CAC9-C849-BACD-883D37BBFF7F}"/>
              </a:ext>
            </a:extLst>
          </p:cNvPr>
          <p:cNvGrpSpPr/>
          <p:nvPr/>
        </p:nvGrpSpPr>
        <p:grpSpPr>
          <a:xfrm>
            <a:off x="4289682" y="1232979"/>
            <a:ext cx="3712587" cy="2896628"/>
            <a:chOff x="4289682" y="1232979"/>
            <a:chExt cx="3712587" cy="2896628"/>
          </a:xfrm>
        </p:grpSpPr>
        <p:pic>
          <p:nvPicPr>
            <p:cNvPr id="1030" name="Picture 6" descr="Open Data Cube Manual — Open Data Cube 1.8-FIXME documentation">
              <a:extLst>
                <a:ext uri="{FF2B5EF4-FFF2-40B4-BE49-F238E27FC236}">
                  <a16:creationId xmlns:a16="http://schemas.microsoft.com/office/drawing/2014/main" id="{E1C21F26-BC5B-7E42-8A6D-26EF267EE6C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62894" y="1232979"/>
              <a:ext cx="1266212" cy="7693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xarray: N-D labeled arrays and datasets in Python — xarray  0.16.2.dev3+g18a59a6d.d20200920 documentation">
              <a:extLst>
                <a:ext uri="{FF2B5EF4-FFF2-40B4-BE49-F238E27FC236}">
                  <a16:creationId xmlns:a16="http://schemas.microsoft.com/office/drawing/2014/main" id="{CCECC351-4579-9B42-8469-4367D2D4939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7605" y="2383869"/>
              <a:ext cx="3210448" cy="145459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00A1F513-D37B-9543-AADA-9E0A03FA13C8}"/>
                </a:ext>
              </a:extLst>
            </p:cNvPr>
            <p:cNvSpPr/>
            <p:nvPr/>
          </p:nvSpPr>
          <p:spPr>
            <a:xfrm>
              <a:off x="4289682" y="2083191"/>
              <a:ext cx="3712587" cy="2046416"/>
            </a:xfrm>
            <a:prstGeom prst="roundRect">
              <a:avLst/>
            </a:prstGeom>
            <a:noFill/>
            <a:ln w="12700" cap="flat">
              <a:solidFill>
                <a:schemeClr val="accent1">
                  <a:lumMod val="75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H" sz="2400" b="0" u="none" strike="noStrike" cap="none" spc="0" normalizeH="0" baseline="0" dirty="0">
                <a:ln>
                  <a:noFill/>
                </a:ln>
                <a:solidFill>
                  <a:srgbClr val="FFFFFF"/>
                </a:solidFill>
                <a:effectLst/>
                <a:uFillTx/>
                <a:latin typeface="Franklin Gothic Book" panose="020B0503020102020204" pitchFamily="34" charset="0"/>
                <a:ea typeface="+mn-ea"/>
                <a:sym typeface="Helvetica Light"/>
              </a:endParaRPr>
            </a:p>
          </p:txBody>
        </p:sp>
      </p:grpSp>
      <p:sp>
        <p:nvSpPr>
          <p:cNvPr id="14" name="AutoShape 20">
            <a:extLst>
              <a:ext uri="{FF2B5EF4-FFF2-40B4-BE49-F238E27FC236}">
                <a16:creationId xmlns:a16="http://schemas.microsoft.com/office/drawing/2014/main" id="{044C8E0C-BBE4-F843-B0C1-A627FF21C6D2}"/>
              </a:ext>
            </a:extLst>
          </p:cNvPr>
          <p:cNvSpPr>
            <a:spLocks noChangeArrowheads="1"/>
          </p:cNvSpPr>
          <p:nvPr/>
        </p:nvSpPr>
        <p:spPr bwMode="auto">
          <a:xfrm>
            <a:off x="4237654" y="4283006"/>
            <a:ext cx="4283348" cy="2574993"/>
          </a:xfrm>
          <a:prstGeom prst="can">
            <a:avLst>
              <a:gd name="adj" fmla="val 25000"/>
            </a:avLst>
          </a:prstGeom>
          <a:gradFill rotWithShape="0">
            <a:gsLst>
              <a:gs pos="0">
                <a:srgbClr val="CC9900"/>
              </a:gs>
              <a:gs pos="50000">
                <a:srgbClr val="E3C774"/>
              </a:gs>
              <a:gs pos="100000">
                <a:srgbClr val="CC9900"/>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sz="750" b="0" dirty="0">
              <a:solidFill>
                <a:srgbClr val="53585F"/>
              </a:solidFill>
              <a:latin typeface="Franklin Gothic Book" panose="020B0503020102020204" pitchFamily="34" charset="0"/>
            </a:endParaRPr>
          </a:p>
        </p:txBody>
      </p:sp>
      <p:pic>
        <p:nvPicPr>
          <p:cNvPr id="10" name="Picture 9">
            <a:extLst>
              <a:ext uri="{FF2B5EF4-FFF2-40B4-BE49-F238E27FC236}">
                <a16:creationId xmlns:a16="http://schemas.microsoft.com/office/drawing/2014/main" id="{D54B9409-7CA9-9244-94D5-0B289E1AA0B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47627" y="4963259"/>
            <a:ext cx="2773931" cy="1719837"/>
          </a:xfrm>
          <a:prstGeom prst="rect">
            <a:avLst/>
          </a:prstGeom>
        </p:spPr>
      </p:pic>
      <p:grpSp>
        <p:nvGrpSpPr>
          <p:cNvPr id="4" name="Group 3">
            <a:extLst>
              <a:ext uri="{FF2B5EF4-FFF2-40B4-BE49-F238E27FC236}">
                <a16:creationId xmlns:a16="http://schemas.microsoft.com/office/drawing/2014/main" id="{5B5391AC-5D3D-5847-A488-CDFB8EAD3A3A}"/>
              </a:ext>
            </a:extLst>
          </p:cNvPr>
          <p:cNvGrpSpPr/>
          <p:nvPr/>
        </p:nvGrpSpPr>
        <p:grpSpPr>
          <a:xfrm>
            <a:off x="8279561" y="949483"/>
            <a:ext cx="3712587" cy="3189070"/>
            <a:chOff x="8279561" y="949483"/>
            <a:chExt cx="3712587" cy="3189070"/>
          </a:xfrm>
        </p:grpSpPr>
        <p:pic>
          <p:nvPicPr>
            <p:cNvPr id="16" name="Picture 15">
              <a:extLst>
                <a:ext uri="{FF2B5EF4-FFF2-40B4-BE49-F238E27FC236}">
                  <a16:creationId xmlns:a16="http://schemas.microsoft.com/office/drawing/2014/main" id="{1CAF8C6B-92AA-354C-96CE-451AC5AFF0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03663" y="949483"/>
              <a:ext cx="1064387" cy="1079136"/>
            </a:xfrm>
            <a:prstGeom prst="rect">
              <a:avLst/>
            </a:prstGeom>
          </p:spPr>
        </p:pic>
        <p:sp>
          <p:nvSpPr>
            <p:cNvPr id="17" name="Rounded Rectangle 16">
              <a:extLst>
                <a:ext uri="{FF2B5EF4-FFF2-40B4-BE49-F238E27FC236}">
                  <a16:creationId xmlns:a16="http://schemas.microsoft.com/office/drawing/2014/main" id="{3772809D-00F9-C149-8C76-7D1FD939B498}"/>
                </a:ext>
              </a:extLst>
            </p:cNvPr>
            <p:cNvSpPr/>
            <p:nvPr/>
          </p:nvSpPr>
          <p:spPr>
            <a:xfrm>
              <a:off x="8279561" y="2081823"/>
              <a:ext cx="3712587" cy="2056730"/>
            </a:xfrm>
            <a:prstGeom prst="roundRect">
              <a:avLst/>
            </a:prstGeom>
            <a:noFill/>
            <a:ln w="12700" cap="flat">
              <a:solidFill>
                <a:schemeClr val="accent1">
                  <a:lumMod val="75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H" sz="2400" b="0" u="none" strike="noStrike" cap="none" spc="0" normalizeH="0" baseline="0" dirty="0">
                <a:ln>
                  <a:noFill/>
                </a:ln>
                <a:solidFill>
                  <a:srgbClr val="FFFFFF"/>
                </a:solidFill>
                <a:effectLst/>
                <a:uFillTx/>
                <a:latin typeface="Franklin Gothic Book" panose="020B0503020102020204" pitchFamily="34" charset="0"/>
                <a:ea typeface="+mn-ea"/>
                <a:sym typeface="Helvetica Light"/>
              </a:endParaRPr>
            </a:p>
          </p:txBody>
        </p:sp>
        <p:pic>
          <p:nvPicPr>
            <p:cNvPr id="18" name="Imagem 8">
              <a:extLst>
                <a:ext uri="{FF2B5EF4-FFF2-40B4-BE49-F238E27FC236}">
                  <a16:creationId xmlns:a16="http://schemas.microsoft.com/office/drawing/2014/main" id="{B4AC4096-59AD-1F44-8083-DBFF5EA87BB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51499" y="2372441"/>
              <a:ext cx="2168713" cy="1113585"/>
            </a:xfrm>
            <a:prstGeom prst="rect">
              <a:avLst/>
            </a:prstGeom>
          </p:spPr>
        </p:pic>
        <p:sp>
          <p:nvSpPr>
            <p:cNvPr id="20" name="Rectangle 19">
              <a:extLst>
                <a:ext uri="{FF2B5EF4-FFF2-40B4-BE49-F238E27FC236}">
                  <a16:creationId xmlns:a16="http://schemas.microsoft.com/office/drawing/2014/main" id="{A7E08DCA-9E3B-E24C-A32B-E2F14613F663}"/>
                </a:ext>
              </a:extLst>
            </p:cNvPr>
            <p:cNvSpPr/>
            <p:nvPr/>
          </p:nvSpPr>
          <p:spPr>
            <a:xfrm>
              <a:off x="9049899" y="3524082"/>
              <a:ext cx="2392308" cy="461665"/>
            </a:xfrm>
            <a:prstGeom prst="rect">
              <a:avLst/>
            </a:prstGeom>
            <a:solidFill>
              <a:srgbClr val="E8F0FF"/>
            </a:solidFill>
          </p:spPr>
          <p:txBody>
            <a:bodyPr wrap="square">
              <a:spAutoFit/>
            </a:bodyPr>
            <a:lstStyle/>
            <a:p>
              <a:pPr algn="l" fontAlgn="auto">
                <a:spcBef>
                  <a:spcPts val="0"/>
                </a:spcBef>
                <a:spcAft>
                  <a:spcPts val="0"/>
                </a:spcAft>
                <a:defRPr/>
              </a:pPr>
              <a:r>
                <a:rPr lang="en-US" sz="2400" b="0" u="none" dirty="0">
                  <a:solidFill>
                    <a:srgbClr val="00467E"/>
                  </a:solidFill>
                  <a:latin typeface="Franklin Gothic Book" panose="020B0503020102020204" pitchFamily="34" charset="0"/>
                  <a:cs typeface="Calibri"/>
                </a:rPr>
                <a:t>Memory cache</a:t>
              </a:r>
              <a:endParaRPr lang="en-US" sz="2400" b="0" u="none" dirty="0">
                <a:solidFill>
                  <a:srgbClr val="8B0505"/>
                </a:solidFill>
                <a:latin typeface="Franklin Gothic Book" panose="020B0503020102020204" pitchFamily="34" charset="0"/>
                <a:ea typeface="+mn-ea"/>
                <a:cs typeface="Calibri"/>
              </a:endParaRPr>
            </a:p>
          </p:txBody>
        </p:sp>
      </p:grpSp>
    </p:spTree>
    <p:extLst>
      <p:ext uri="{BB962C8B-B14F-4D97-AF65-F5344CB8AC3E}">
        <p14:creationId xmlns:p14="http://schemas.microsoft.com/office/powerpoint/2010/main" val="302318725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72B0D7-CDD0-9546-A5C9-E218C5382D1B}"/>
              </a:ext>
            </a:extLst>
          </p:cNvPr>
          <p:cNvSpPr/>
          <p:nvPr/>
        </p:nvSpPr>
        <p:spPr>
          <a:xfrm>
            <a:off x="5760881" y="2725906"/>
            <a:ext cx="1819400" cy="951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defTabSz="685800" fontAlgn="auto">
              <a:spcBef>
                <a:spcPts val="0"/>
              </a:spcBef>
              <a:spcAft>
                <a:spcPts val="0"/>
              </a:spcAft>
            </a:pPr>
            <a:r>
              <a:rPr lang="en-CH" sz="2600" b="0" u="none" dirty="0">
                <a:solidFill>
                  <a:prstClr val="black"/>
                </a:solidFill>
                <a:latin typeface="IBM Plex Sans" panose="020B0503050203000203" pitchFamily="34" charset="77"/>
              </a:rPr>
              <a:t>cube </a:t>
            </a:r>
          </a:p>
        </p:txBody>
      </p:sp>
      <p:sp>
        <p:nvSpPr>
          <p:cNvPr id="5" name="Oval 4">
            <a:extLst>
              <a:ext uri="{FF2B5EF4-FFF2-40B4-BE49-F238E27FC236}">
                <a16:creationId xmlns:a16="http://schemas.microsoft.com/office/drawing/2014/main" id="{B9744713-D47D-9C42-8EC9-34FA39D11C57}"/>
              </a:ext>
            </a:extLst>
          </p:cNvPr>
          <p:cNvSpPr/>
          <p:nvPr/>
        </p:nvSpPr>
        <p:spPr>
          <a:xfrm>
            <a:off x="1881521" y="2523246"/>
            <a:ext cx="2298592" cy="127546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defTabSz="685800" fontAlgn="auto">
              <a:spcBef>
                <a:spcPts val="0"/>
              </a:spcBef>
              <a:spcAft>
                <a:spcPts val="0"/>
              </a:spcAft>
            </a:pPr>
            <a:r>
              <a:rPr lang="en-CH" sz="2600" b="0" u="none" dirty="0">
                <a:solidFill>
                  <a:prstClr val="black"/>
                </a:solidFill>
                <a:latin typeface="IBM Plex Sans" panose="020B0503050203000203" pitchFamily="34" charset="77"/>
              </a:rPr>
              <a:t>samples</a:t>
            </a:r>
          </a:p>
        </p:txBody>
      </p:sp>
      <p:sp>
        <p:nvSpPr>
          <p:cNvPr id="6" name="Snip Diagonal Corner Rectangle 5">
            <a:extLst>
              <a:ext uri="{FF2B5EF4-FFF2-40B4-BE49-F238E27FC236}">
                <a16:creationId xmlns:a16="http://schemas.microsoft.com/office/drawing/2014/main" id="{F93B780C-23AA-1E46-9CC2-63C8FA37D65B}"/>
              </a:ext>
            </a:extLst>
          </p:cNvPr>
          <p:cNvSpPr/>
          <p:nvPr/>
        </p:nvSpPr>
        <p:spPr>
          <a:xfrm>
            <a:off x="4051238" y="4696473"/>
            <a:ext cx="1768991" cy="1145527"/>
          </a:xfrm>
          <a:prstGeom prst="snip2Diag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685800" fontAlgn="auto">
              <a:spcBef>
                <a:spcPts val="0"/>
              </a:spcBef>
              <a:spcAft>
                <a:spcPts val="0"/>
              </a:spcAft>
            </a:pPr>
            <a:r>
              <a:rPr lang="en-CH" sz="2400" b="0" u="none" dirty="0">
                <a:solidFill>
                  <a:prstClr val="black"/>
                </a:solidFill>
                <a:latin typeface="IBM Plex Sans" panose="020B0503050203000203" pitchFamily="34" charset="77"/>
              </a:rPr>
              <a:t>model </a:t>
            </a:r>
          </a:p>
        </p:txBody>
      </p:sp>
      <p:sp>
        <p:nvSpPr>
          <p:cNvPr id="11" name="TextBox 10">
            <a:extLst>
              <a:ext uri="{FF2B5EF4-FFF2-40B4-BE49-F238E27FC236}">
                <a16:creationId xmlns:a16="http://schemas.microsoft.com/office/drawing/2014/main" id="{C30B4DE4-0BFA-2247-9A57-D63D23C3FB4C}"/>
              </a:ext>
            </a:extLst>
          </p:cNvPr>
          <p:cNvSpPr txBox="1"/>
          <p:nvPr/>
        </p:nvSpPr>
        <p:spPr>
          <a:xfrm>
            <a:off x="4180113" y="3291880"/>
            <a:ext cx="1479892" cy="415498"/>
          </a:xfrm>
          <a:prstGeom prst="rect">
            <a:avLst/>
          </a:prstGeom>
          <a:noFill/>
        </p:spPr>
        <p:txBody>
          <a:bodyPr wrap="none" rtlCol="0">
            <a:spAutoFit/>
          </a:bodyPr>
          <a:lstStyle/>
          <a:p>
            <a:pPr algn="l" defTabSz="685800" fontAlgn="auto">
              <a:spcBef>
                <a:spcPts val="0"/>
              </a:spcBef>
              <a:spcAft>
                <a:spcPts val="0"/>
              </a:spcAft>
            </a:pPr>
            <a:r>
              <a:rPr lang="en-US" sz="2100" b="0" u="none" dirty="0">
                <a:solidFill>
                  <a:prstClr val="black"/>
                </a:solidFill>
                <a:latin typeface="IBM Plex Mono" panose="020B0509050000000000" pitchFamily="49" charset="77"/>
                <a:ea typeface="+mn-ea"/>
              </a:rPr>
              <a:t>g</a:t>
            </a:r>
            <a:r>
              <a:rPr lang="en-CH" sz="2100" b="0" u="none" dirty="0">
                <a:solidFill>
                  <a:prstClr val="black"/>
                </a:solidFill>
                <a:latin typeface="IBM Plex Mono" panose="020B0509050000000000" pitchFamily="49" charset="77"/>
                <a:ea typeface="+mn-ea"/>
              </a:rPr>
              <a:t>et_data</a:t>
            </a:r>
          </a:p>
        </p:txBody>
      </p:sp>
      <p:sp>
        <p:nvSpPr>
          <p:cNvPr id="12" name="TextBox 11">
            <a:extLst>
              <a:ext uri="{FF2B5EF4-FFF2-40B4-BE49-F238E27FC236}">
                <a16:creationId xmlns:a16="http://schemas.microsoft.com/office/drawing/2014/main" id="{5A73EDE1-8168-7642-B480-DE42257BF1FB}"/>
              </a:ext>
            </a:extLst>
          </p:cNvPr>
          <p:cNvSpPr txBox="1"/>
          <p:nvPr/>
        </p:nvSpPr>
        <p:spPr>
          <a:xfrm>
            <a:off x="2456087" y="4303141"/>
            <a:ext cx="1106393" cy="461665"/>
          </a:xfrm>
          <a:prstGeom prst="rect">
            <a:avLst/>
          </a:prstGeom>
          <a:noFill/>
        </p:spPr>
        <p:txBody>
          <a:bodyPr wrap="none" rtlCol="0">
            <a:spAutoFit/>
          </a:bodyPr>
          <a:lstStyle/>
          <a:p>
            <a:pPr algn="l" defTabSz="685800" fontAlgn="auto">
              <a:spcBef>
                <a:spcPts val="0"/>
              </a:spcBef>
              <a:spcAft>
                <a:spcPts val="0"/>
              </a:spcAft>
            </a:pPr>
            <a:r>
              <a:rPr lang="en-US" sz="2400" b="0" u="none" dirty="0">
                <a:solidFill>
                  <a:prstClr val="black"/>
                </a:solidFill>
                <a:latin typeface="IBM Plex Mono" panose="020B0509050000000000" pitchFamily="49" charset="77"/>
                <a:ea typeface="+mn-ea"/>
              </a:rPr>
              <a:t>train</a:t>
            </a:r>
            <a:endParaRPr lang="en-CH" sz="2400" b="0" u="none" dirty="0">
              <a:solidFill>
                <a:prstClr val="black"/>
              </a:solidFill>
              <a:latin typeface="IBM Plex Mono" panose="020B0509050000000000" pitchFamily="49" charset="77"/>
              <a:ea typeface="+mn-ea"/>
            </a:endParaRPr>
          </a:p>
        </p:txBody>
      </p:sp>
      <p:sp>
        <p:nvSpPr>
          <p:cNvPr id="17" name="TextBox 16">
            <a:extLst>
              <a:ext uri="{FF2B5EF4-FFF2-40B4-BE49-F238E27FC236}">
                <a16:creationId xmlns:a16="http://schemas.microsoft.com/office/drawing/2014/main" id="{BB8C2A46-959A-CB4C-AB60-2E6813751B3F}"/>
              </a:ext>
            </a:extLst>
          </p:cNvPr>
          <p:cNvSpPr txBox="1"/>
          <p:nvPr/>
        </p:nvSpPr>
        <p:spPr>
          <a:xfrm>
            <a:off x="6308986" y="4349307"/>
            <a:ext cx="1479892" cy="415498"/>
          </a:xfrm>
          <a:prstGeom prst="rect">
            <a:avLst/>
          </a:prstGeom>
          <a:noFill/>
        </p:spPr>
        <p:txBody>
          <a:bodyPr wrap="none" rtlCol="0">
            <a:spAutoFit/>
          </a:bodyPr>
          <a:lstStyle/>
          <a:p>
            <a:pPr algn="l" defTabSz="685800" fontAlgn="auto">
              <a:spcBef>
                <a:spcPts val="0"/>
              </a:spcBef>
              <a:spcAft>
                <a:spcPts val="0"/>
              </a:spcAft>
            </a:pPr>
            <a:r>
              <a:rPr lang="en-US" sz="2100" b="0" u="none" dirty="0">
                <a:solidFill>
                  <a:prstClr val="black"/>
                </a:solidFill>
                <a:latin typeface="IBM Plex Mono" panose="020B0509050000000000" pitchFamily="49" charset="77"/>
                <a:ea typeface="+mn-ea"/>
              </a:rPr>
              <a:t>classify</a:t>
            </a:r>
            <a:endParaRPr lang="en-CH" sz="2100" b="0" u="none" dirty="0">
              <a:solidFill>
                <a:prstClr val="black"/>
              </a:solidFill>
              <a:latin typeface="IBM Plex Mono" panose="020B0509050000000000" pitchFamily="49" charset="77"/>
              <a:ea typeface="+mn-ea"/>
            </a:endParaRPr>
          </a:p>
        </p:txBody>
      </p:sp>
      <p:pic>
        <p:nvPicPr>
          <p:cNvPr id="13" name="Imagem 3">
            <a:extLst>
              <a:ext uri="{FF2B5EF4-FFF2-40B4-BE49-F238E27FC236}">
                <a16:creationId xmlns:a16="http://schemas.microsoft.com/office/drawing/2014/main" id="{671FDB13-CB9F-434B-8D97-4DEE4B271B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68899" y="123822"/>
            <a:ext cx="2511215" cy="1542154"/>
          </a:xfrm>
          <a:prstGeom prst="rect">
            <a:avLst/>
          </a:prstGeom>
        </p:spPr>
      </p:pic>
      <p:pic>
        <p:nvPicPr>
          <p:cNvPr id="15" name="Picture 14">
            <a:extLst>
              <a:ext uri="{FF2B5EF4-FFF2-40B4-BE49-F238E27FC236}">
                <a16:creationId xmlns:a16="http://schemas.microsoft.com/office/drawing/2014/main" id="{2217CF03-F59E-3B4C-BF77-81A9A74E24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6774" y="98466"/>
            <a:ext cx="2547617" cy="1698412"/>
          </a:xfrm>
          <a:prstGeom prst="rect">
            <a:avLst/>
          </a:prstGeom>
          <a:ln w="6350">
            <a:solidFill>
              <a:schemeClr val="tx1"/>
            </a:solidFill>
          </a:ln>
        </p:spPr>
      </p:pic>
      <p:sp>
        <p:nvSpPr>
          <p:cNvPr id="18" name="Down Arrow 17">
            <a:extLst>
              <a:ext uri="{FF2B5EF4-FFF2-40B4-BE49-F238E27FC236}">
                <a16:creationId xmlns:a16="http://schemas.microsoft.com/office/drawing/2014/main" id="{AB00FA08-9F65-7545-88CC-2ED5D1519082}"/>
              </a:ext>
            </a:extLst>
          </p:cNvPr>
          <p:cNvSpPr/>
          <p:nvPr/>
        </p:nvSpPr>
        <p:spPr>
          <a:xfrm>
            <a:off x="6626253" y="1822560"/>
            <a:ext cx="64745" cy="8664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0" dirty="0">
              <a:latin typeface="Franklin Gothic Book" panose="020B0503020102020204" pitchFamily="34" charset="0"/>
            </a:endParaRPr>
          </a:p>
        </p:txBody>
      </p:sp>
      <p:sp>
        <p:nvSpPr>
          <p:cNvPr id="21" name="TextBox 20">
            <a:extLst>
              <a:ext uri="{FF2B5EF4-FFF2-40B4-BE49-F238E27FC236}">
                <a16:creationId xmlns:a16="http://schemas.microsoft.com/office/drawing/2014/main" id="{239C5B86-0BB9-8842-B51C-98B263573F22}"/>
              </a:ext>
            </a:extLst>
          </p:cNvPr>
          <p:cNvSpPr txBox="1"/>
          <p:nvPr/>
        </p:nvSpPr>
        <p:spPr>
          <a:xfrm>
            <a:off x="4778080" y="1925128"/>
            <a:ext cx="1965603" cy="415498"/>
          </a:xfrm>
          <a:prstGeom prst="rect">
            <a:avLst/>
          </a:prstGeom>
          <a:noFill/>
        </p:spPr>
        <p:txBody>
          <a:bodyPr wrap="none" rtlCol="0">
            <a:spAutoFit/>
          </a:bodyPr>
          <a:lstStyle/>
          <a:p>
            <a:pPr algn="l" defTabSz="685800" fontAlgn="auto">
              <a:spcBef>
                <a:spcPts val="0"/>
              </a:spcBef>
              <a:spcAft>
                <a:spcPts val="0"/>
              </a:spcAft>
            </a:pPr>
            <a:r>
              <a:rPr lang="en-US" sz="2100" b="0" u="none" dirty="0" err="1">
                <a:solidFill>
                  <a:prstClr val="black"/>
                </a:solidFill>
                <a:latin typeface="IBM Plex Mono" panose="020B0509050000000000" pitchFamily="49" charset="77"/>
                <a:ea typeface="+mn-ea"/>
              </a:rPr>
              <a:t>define_cube</a:t>
            </a:r>
            <a:endParaRPr lang="en-CH" sz="2100" b="0" u="none" dirty="0">
              <a:solidFill>
                <a:prstClr val="black"/>
              </a:solidFill>
              <a:latin typeface="IBM Plex Mono" panose="020B0509050000000000" pitchFamily="49" charset="77"/>
              <a:ea typeface="+mn-ea"/>
            </a:endParaRPr>
          </a:p>
        </p:txBody>
      </p:sp>
      <p:cxnSp>
        <p:nvCxnSpPr>
          <p:cNvPr id="23" name="Straight Arrow Connector 22">
            <a:extLst>
              <a:ext uri="{FF2B5EF4-FFF2-40B4-BE49-F238E27FC236}">
                <a16:creationId xmlns:a16="http://schemas.microsoft.com/office/drawing/2014/main" id="{AE342CF8-ABB4-3648-99F5-9172A1E8733A}"/>
              </a:ext>
            </a:extLst>
          </p:cNvPr>
          <p:cNvCxnSpPr>
            <a:stCxn id="4" idx="1"/>
          </p:cNvCxnSpPr>
          <p:nvPr/>
        </p:nvCxnSpPr>
        <p:spPr>
          <a:xfrm flipH="1" flipV="1">
            <a:off x="4180113" y="3201470"/>
            <a:ext cx="1580768"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86F21E86-D88F-7E41-9359-FDF282B3C63B}"/>
              </a:ext>
            </a:extLst>
          </p:cNvPr>
          <p:cNvCxnSpPr>
            <a:stCxn id="5" idx="4"/>
            <a:endCxn id="6" idx="2"/>
          </p:cNvCxnSpPr>
          <p:nvPr/>
        </p:nvCxnSpPr>
        <p:spPr>
          <a:xfrm>
            <a:off x="3030817" y="3798710"/>
            <a:ext cx="1020420" cy="14705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68162708-6B11-0346-9160-A020B3604A96}"/>
              </a:ext>
            </a:extLst>
          </p:cNvPr>
          <p:cNvCxnSpPr>
            <a:stCxn id="6" idx="0"/>
          </p:cNvCxnSpPr>
          <p:nvPr/>
        </p:nvCxnSpPr>
        <p:spPr>
          <a:xfrm flipV="1">
            <a:off x="5820228" y="3713888"/>
            <a:ext cx="923454" cy="15553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Right Arrow 27">
            <a:extLst>
              <a:ext uri="{FF2B5EF4-FFF2-40B4-BE49-F238E27FC236}">
                <a16:creationId xmlns:a16="http://schemas.microsoft.com/office/drawing/2014/main" id="{C129D172-27B6-AB49-A431-07B86157887D}"/>
              </a:ext>
            </a:extLst>
          </p:cNvPr>
          <p:cNvSpPr/>
          <p:nvPr/>
        </p:nvSpPr>
        <p:spPr>
          <a:xfrm>
            <a:off x="7765143" y="3074331"/>
            <a:ext cx="558800" cy="127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0" dirty="0">
              <a:latin typeface="Franklin Gothic Book" panose="020B0503020102020204" pitchFamily="34" charset="0"/>
            </a:endParaRPr>
          </a:p>
        </p:txBody>
      </p:sp>
      <p:pic>
        <p:nvPicPr>
          <p:cNvPr id="29" name="Picture 28">
            <a:extLst>
              <a:ext uri="{FF2B5EF4-FFF2-40B4-BE49-F238E27FC236}">
                <a16:creationId xmlns:a16="http://schemas.microsoft.com/office/drawing/2014/main" id="{D85851E3-021E-2345-A56F-4138A0790B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3798" y="2017486"/>
            <a:ext cx="2090425" cy="2226335"/>
          </a:xfrm>
          <a:prstGeom prst="rect">
            <a:avLst/>
          </a:prstGeom>
        </p:spPr>
      </p:pic>
      <p:sp>
        <p:nvSpPr>
          <p:cNvPr id="30" name="Título 1">
            <a:extLst>
              <a:ext uri="{FF2B5EF4-FFF2-40B4-BE49-F238E27FC236}">
                <a16:creationId xmlns:a16="http://schemas.microsoft.com/office/drawing/2014/main" id="{95C30C34-57A8-DD4B-98CB-AC380106C303}"/>
              </a:ext>
            </a:extLst>
          </p:cNvPr>
          <p:cNvSpPr txBox="1">
            <a:spLocks/>
          </p:cNvSpPr>
          <p:nvPr/>
        </p:nvSpPr>
        <p:spPr>
          <a:xfrm>
            <a:off x="1645508" y="6166999"/>
            <a:ext cx="8900984"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3800" b="1" i="0" u="none" strike="noStrike" cap="none" spc="0" baseline="0">
                <a:ln>
                  <a:noFill/>
                </a:ln>
                <a:solidFill>
                  <a:srgbClr val="002060"/>
                </a:solidFill>
                <a:uFillTx/>
                <a:latin typeface="Proxima Nova Lt"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en-US" sz="3200" b="0" kern="0" dirty="0">
                <a:latin typeface="IBM Plex Sans Medium" panose="020B0503050203000203" pitchFamily="34" charset="77"/>
              </a:rPr>
              <a:t>A simple API for data cubes</a:t>
            </a:r>
            <a:endParaRPr lang="pt-BR" sz="3200" b="0" kern="0" dirty="0">
              <a:latin typeface="IBM Plex Sans Medium" panose="020B0503050203000203" pitchFamily="34" charset="77"/>
            </a:endParaRPr>
          </a:p>
        </p:txBody>
      </p:sp>
    </p:spTree>
    <p:extLst>
      <p:ext uri="{BB962C8B-B14F-4D97-AF65-F5344CB8AC3E}">
        <p14:creationId xmlns:p14="http://schemas.microsoft.com/office/powerpoint/2010/main" val="1157807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ângulo 29">
            <a:extLst>
              <a:ext uri="{FF2B5EF4-FFF2-40B4-BE49-F238E27FC236}">
                <a16:creationId xmlns:a16="http://schemas.microsoft.com/office/drawing/2014/main" id="{A9AFBF0E-F739-FC45-B200-E11BFD4873AA}"/>
              </a:ext>
            </a:extLst>
          </p:cNvPr>
          <p:cNvSpPr/>
          <p:nvPr/>
        </p:nvSpPr>
        <p:spPr>
          <a:xfrm>
            <a:off x="3946958" y="1928095"/>
            <a:ext cx="4317221" cy="2307720"/>
          </a:xfrm>
          <a:prstGeom prst="rect">
            <a:avLst/>
          </a:prstGeom>
          <a:solidFill>
            <a:srgbClr val="66ABFF">
              <a:alpha val="4706"/>
            </a:srgb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pt-BR" sz="3000" b="0" u="none" dirty="0">
                <a:solidFill>
                  <a:srgbClr val="DE6A10">
                    <a:lumMod val="50000"/>
                  </a:srgbClr>
                </a:solidFill>
                <a:latin typeface="Franklin Gothic Book" panose="020B0503020102020204" pitchFamily="34" charset="0"/>
              </a:rPr>
              <a:t>Open Earth Alliance</a:t>
            </a:r>
          </a:p>
          <a:p>
            <a:pPr defTabSz="685800"/>
            <a:endParaRPr lang="pt-BR" sz="3000" b="0" u="none" dirty="0">
              <a:solidFill>
                <a:srgbClr val="DE6A10">
                  <a:lumMod val="50000"/>
                </a:srgbClr>
              </a:solidFill>
              <a:latin typeface="Franklin Gothic Book" panose="020B0503020102020204" pitchFamily="34" charset="0"/>
            </a:endParaRPr>
          </a:p>
        </p:txBody>
      </p:sp>
      <p:pic>
        <p:nvPicPr>
          <p:cNvPr id="4098" name="Picture 2" descr="News from the Group on Earth Observations (GEO), leading the Global Earth  Observation System of Systems (GEOSS) | World Meteorological Organization">
            <a:extLst>
              <a:ext uri="{FF2B5EF4-FFF2-40B4-BE49-F238E27FC236}">
                <a16:creationId xmlns:a16="http://schemas.microsoft.com/office/drawing/2014/main" id="{4B927ADD-57E5-F948-AA6D-2B0BE2CFB2A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65384" y="3284688"/>
            <a:ext cx="1490104" cy="86719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E211A9A-34F8-F049-97C0-98845DDA918D}"/>
              </a:ext>
            </a:extLst>
          </p:cNvPr>
          <p:cNvSpPr>
            <a:spLocks noGrp="1"/>
          </p:cNvSpPr>
          <p:nvPr>
            <p:ph type="title"/>
          </p:nvPr>
        </p:nvSpPr>
        <p:spPr>
          <a:xfrm>
            <a:off x="1524001" y="1"/>
            <a:ext cx="8851253" cy="1400060"/>
          </a:xfrm>
        </p:spPr>
        <p:txBody>
          <a:bodyPr>
            <a:noAutofit/>
          </a:bodyPr>
          <a:lstStyle/>
          <a:p>
            <a:r>
              <a:rPr lang="pt-BR" sz="3600" dirty="0" err="1">
                <a:solidFill>
                  <a:srgbClr val="003D6C"/>
                </a:solidFill>
                <a:latin typeface="Franklin Gothic Medium" panose="020B0603020102020204" pitchFamily="34" charset="0"/>
              </a:rPr>
              <a:t>Building</a:t>
            </a:r>
            <a:r>
              <a:rPr lang="pt-BR" sz="3600" dirty="0">
                <a:solidFill>
                  <a:srgbClr val="003D6C"/>
                </a:solidFill>
                <a:latin typeface="Franklin Gothic Medium" panose="020B0603020102020204" pitchFamily="34" charset="0"/>
              </a:rPr>
              <a:t> a global </a:t>
            </a:r>
            <a:r>
              <a:rPr lang="pt-BR" sz="3600" dirty="0" err="1">
                <a:solidFill>
                  <a:srgbClr val="003D6C"/>
                </a:solidFill>
                <a:latin typeface="Franklin Gothic Medium" panose="020B0603020102020204" pitchFamily="34" charset="0"/>
              </a:rPr>
              <a:t>community</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of</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public</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and</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private</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actors</a:t>
            </a:r>
            <a:r>
              <a:rPr lang="pt-BR" sz="3600" dirty="0">
                <a:solidFill>
                  <a:srgbClr val="003D6C"/>
                </a:solidFill>
                <a:latin typeface="Franklin Gothic Medium" panose="020B0603020102020204" pitchFamily="34" charset="0"/>
              </a:rPr>
              <a:t> </a:t>
            </a:r>
          </a:p>
        </p:txBody>
      </p:sp>
      <p:pic>
        <p:nvPicPr>
          <p:cNvPr id="9" name="Imagem 8">
            <a:extLst>
              <a:ext uri="{FF2B5EF4-FFF2-40B4-BE49-F238E27FC236}">
                <a16:creationId xmlns:a16="http://schemas.microsoft.com/office/drawing/2014/main" id="{95096962-8DFF-1846-B3FB-A155BFDE93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486" y="1928095"/>
            <a:ext cx="3340266" cy="1204112"/>
          </a:xfrm>
          <a:prstGeom prst="rect">
            <a:avLst/>
          </a:prstGeom>
        </p:spPr>
      </p:pic>
      <p:pic>
        <p:nvPicPr>
          <p:cNvPr id="16" name="Picture 15">
            <a:extLst>
              <a:ext uri="{FF2B5EF4-FFF2-40B4-BE49-F238E27FC236}">
                <a16:creationId xmlns:a16="http://schemas.microsoft.com/office/drawing/2014/main" id="{9490FFEE-7995-4640-9FB9-C6967A27DC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15110" y="2560177"/>
            <a:ext cx="3021453" cy="1449021"/>
          </a:xfrm>
          <a:prstGeom prst="rect">
            <a:avLst/>
          </a:prstGeom>
        </p:spPr>
      </p:pic>
      <p:sp>
        <p:nvSpPr>
          <p:cNvPr id="18" name="Text Box 2">
            <a:extLst>
              <a:ext uri="{FF2B5EF4-FFF2-40B4-BE49-F238E27FC236}">
                <a16:creationId xmlns:a16="http://schemas.microsoft.com/office/drawing/2014/main" id="{7CBC7D85-3185-8D4C-BB74-EEB1A10B95F6}"/>
              </a:ext>
            </a:extLst>
          </p:cNvPr>
          <p:cNvSpPr txBox="1">
            <a:spLocks noChangeArrowheads="1"/>
          </p:cNvSpPr>
          <p:nvPr/>
        </p:nvSpPr>
        <p:spPr bwMode="auto">
          <a:xfrm>
            <a:off x="1778545" y="5373216"/>
            <a:ext cx="8569290" cy="913695"/>
          </a:xfrm>
          <a:prstGeom prst="rect">
            <a:avLst/>
          </a:prstGeom>
          <a:solidFill>
            <a:srgbClr val="DEEBF7"/>
          </a:solidFill>
          <a:ln>
            <a:noFill/>
          </a:ln>
        </p:spPr>
        <p:txBody>
          <a:bodyPr wrap="square" lIns="51419" tIns="25709" rIns="51419" bIns="2570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defTabSz="685800" eaLnBrk="1" hangingPunct="1">
              <a:spcBef>
                <a:spcPct val="50000"/>
              </a:spcBef>
              <a:defRPr/>
            </a:pPr>
            <a:r>
              <a:rPr lang="pt-BR" sz="2800" b="0" u="none" dirty="0">
                <a:solidFill>
                  <a:srgbClr val="003D6C"/>
                </a:solidFill>
                <a:latin typeface="Franklin Gothic Book" panose="020B0503020102020204" pitchFamily="34" charset="0"/>
              </a:rPr>
              <a:t>Open </a:t>
            </a:r>
            <a:r>
              <a:rPr lang="pt-BR" sz="2800" b="0" u="none" dirty="0" err="1">
                <a:solidFill>
                  <a:srgbClr val="003D6C"/>
                </a:solidFill>
                <a:latin typeface="Franklin Gothic Book" panose="020B0503020102020204" pitchFamily="34" charset="0"/>
              </a:rPr>
              <a:t>source</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vendor</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independence</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level-playing</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field</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globally</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accesible</a:t>
            </a:r>
            <a:endParaRPr lang="pt-BR" sz="2800" b="0" u="none" dirty="0">
              <a:solidFill>
                <a:srgbClr val="003D6C"/>
              </a:solidFill>
              <a:latin typeface="Franklin Gothic Book" panose="020B0503020102020204" pitchFamily="34" charset="0"/>
            </a:endParaRPr>
          </a:p>
        </p:txBody>
      </p:sp>
      <p:pic>
        <p:nvPicPr>
          <p:cNvPr id="11" name="Picture 10">
            <a:extLst>
              <a:ext uri="{FF2B5EF4-FFF2-40B4-BE49-F238E27FC236}">
                <a16:creationId xmlns:a16="http://schemas.microsoft.com/office/drawing/2014/main" id="{3FB0F1F7-8B38-C74F-8B80-E733BE4965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3680" y="3373995"/>
            <a:ext cx="2875658" cy="861819"/>
          </a:xfrm>
          <a:prstGeom prst="rect">
            <a:avLst/>
          </a:prstGeom>
        </p:spPr>
      </p:pic>
    </p:spTree>
    <p:extLst>
      <p:ext uri="{BB962C8B-B14F-4D97-AF65-F5344CB8AC3E}">
        <p14:creationId xmlns:p14="http://schemas.microsoft.com/office/powerpoint/2010/main" val="3487771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F1F2-57DE-5842-9397-A2C1DF434FBF}"/>
              </a:ext>
            </a:extLst>
          </p:cNvPr>
          <p:cNvSpPr>
            <a:spLocks noGrp="1"/>
          </p:cNvSpPr>
          <p:nvPr>
            <p:ph type="title"/>
          </p:nvPr>
        </p:nvSpPr>
        <p:spPr>
          <a:xfrm>
            <a:off x="603739" y="57365"/>
            <a:ext cx="10972801" cy="1143001"/>
          </a:xfrm>
        </p:spPr>
        <p:txBody>
          <a:bodyPr/>
          <a:lstStyle/>
          <a:p>
            <a:r>
              <a:rPr lang="en-US" dirty="0"/>
              <a:t>Land use change emissions</a:t>
            </a:r>
          </a:p>
        </p:txBody>
      </p:sp>
      <p:pic>
        <p:nvPicPr>
          <p:cNvPr id="4" name="Picture 3">
            <a:extLst>
              <a:ext uri="{FF2B5EF4-FFF2-40B4-BE49-F238E27FC236}">
                <a16:creationId xmlns:a16="http://schemas.microsoft.com/office/drawing/2014/main" id="{71EDA70D-F7FA-754E-8158-63B0522C2F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1997" y="1499307"/>
            <a:ext cx="5158251" cy="3859386"/>
          </a:xfrm>
          <a:prstGeom prst="rect">
            <a:avLst/>
          </a:prstGeom>
        </p:spPr>
      </p:pic>
      <p:sp>
        <p:nvSpPr>
          <p:cNvPr id="5" name="Text Box 2">
            <a:extLst>
              <a:ext uri="{FF2B5EF4-FFF2-40B4-BE49-F238E27FC236}">
                <a16:creationId xmlns:a16="http://schemas.microsoft.com/office/drawing/2014/main" id="{D225C100-9AB3-FA40-8959-574977EE8D92}"/>
              </a:ext>
            </a:extLst>
          </p:cNvPr>
          <p:cNvSpPr txBox="1">
            <a:spLocks noChangeArrowheads="1"/>
          </p:cNvSpPr>
          <p:nvPr/>
        </p:nvSpPr>
        <p:spPr bwMode="auto">
          <a:xfrm>
            <a:off x="9251123" y="6640787"/>
            <a:ext cx="2922373"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Franklin Gothic Book" panose="020B0503020102020204" pitchFamily="34" charset="0"/>
                <a:cs typeface="Franklin Gothic Book Regular" charset="0"/>
              </a:rPr>
              <a:t>source: Global Carbon Project</a:t>
            </a:r>
          </a:p>
        </p:txBody>
      </p:sp>
      <p:sp>
        <p:nvSpPr>
          <p:cNvPr id="6" name="Text Placeholder 2">
            <a:extLst>
              <a:ext uri="{FF2B5EF4-FFF2-40B4-BE49-F238E27FC236}">
                <a16:creationId xmlns:a16="http://schemas.microsoft.com/office/drawing/2014/main" id="{BA1E431A-BF41-DA41-BF45-4ACC57C9BEE7}"/>
              </a:ext>
            </a:extLst>
          </p:cNvPr>
          <p:cNvSpPr txBox="1">
            <a:spLocks/>
          </p:cNvSpPr>
          <p:nvPr/>
        </p:nvSpPr>
        <p:spPr>
          <a:xfrm>
            <a:off x="2113830" y="5956575"/>
            <a:ext cx="8539559" cy="684212"/>
          </a:xfrm>
          <a:prstGeom prst="rect">
            <a:avLst/>
          </a:prstGeom>
          <a:solidFill>
            <a:srgbClr val="E8F0FF"/>
          </a:solidFill>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sz="2000" b="0" u="none" dirty="0">
                <a:solidFill>
                  <a:srgbClr val="4472C4">
                    <a:lumMod val="50000"/>
                  </a:srgbClr>
                </a:solidFill>
                <a:latin typeface="Franklin Gothic Book" panose="020B0503020102020204" pitchFamily="34" charset="0"/>
              </a:rPr>
              <a:t>Land-use change emissions are highly uncertain, with no clear trend in the last decade.</a:t>
            </a:r>
          </a:p>
        </p:txBody>
      </p:sp>
      <p:pic>
        <p:nvPicPr>
          <p:cNvPr id="7" name="Picture 6">
            <a:extLst>
              <a:ext uri="{FF2B5EF4-FFF2-40B4-BE49-F238E27FC236}">
                <a16:creationId xmlns:a16="http://schemas.microsoft.com/office/drawing/2014/main" id="{963412B5-8215-CC4F-9C04-9F1984A925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614" y="1131608"/>
            <a:ext cx="6048672" cy="4594784"/>
          </a:xfrm>
          <a:prstGeom prst="rect">
            <a:avLst/>
          </a:prstGeom>
        </p:spPr>
      </p:pic>
    </p:spTree>
    <p:extLst>
      <p:ext uri="{BB962C8B-B14F-4D97-AF65-F5344CB8AC3E}">
        <p14:creationId xmlns:p14="http://schemas.microsoft.com/office/powerpoint/2010/main" val="23672676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 name="Oval 1">
            <a:extLst>
              <a:ext uri="{FF2B5EF4-FFF2-40B4-BE49-F238E27FC236}">
                <a16:creationId xmlns:a16="http://schemas.microsoft.com/office/drawing/2014/main" id="{F8EBD61D-0C9F-E841-9DC1-C2D51A22FEE7}"/>
              </a:ext>
            </a:extLst>
          </p:cNvPr>
          <p:cNvSpPr/>
          <p:nvPr/>
        </p:nvSpPr>
        <p:spPr>
          <a:xfrm>
            <a:off x="4097354" y="2100003"/>
            <a:ext cx="3204229" cy="3123818"/>
          </a:xfrm>
          <a:prstGeom prst="ellipse">
            <a:avLst/>
          </a:prstGeom>
          <a:solidFill>
            <a:srgbClr val="E2F0D9">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defRPr/>
            </a:pPr>
            <a:endParaRPr lang="en-US" b="0" u="none" dirty="0">
              <a:solidFill>
                <a:prstClr val="white"/>
              </a:solidFill>
              <a:latin typeface="Franklin Gothic Book" panose="020B0503020102020204" pitchFamily="34" charset="0"/>
            </a:endParaRPr>
          </a:p>
        </p:txBody>
      </p:sp>
      <p:sp>
        <p:nvSpPr>
          <p:cNvPr id="3" name="Title 2">
            <a:extLst>
              <a:ext uri="{FF2B5EF4-FFF2-40B4-BE49-F238E27FC236}">
                <a16:creationId xmlns:a16="http://schemas.microsoft.com/office/drawing/2014/main" id="{B7A33FE7-564A-294E-9A57-139B4B3D557C}"/>
              </a:ext>
            </a:extLst>
          </p:cNvPr>
          <p:cNvSpPr>
            <a:spLocks noGrp="1"/>
          </p:cNvSpPr>
          <p:nvPr>
            <p:ph type="title"/>
          </p:nvPr>
        </p:nvSpPr>
        <p:spPr>
          <a:xfrm>
            <a:off x="623888" y="22919"/>
            <a:ext cx="10972801" cy="1143001"/>
          </a:xfrm>
        </p:spPr>
        <p:txBody>
          <a:bodyPr>
            <a:normAutofit/>
          </a:bodyPr>
          <a:lstStyle/>
          <a:p>
            <a:r>
              <a:rPr lang="en-GB" sz="3600" dirty="0"/>
              <a:t>T</a:t>
            </a:r>
            <a:r>
              <a:rPr lang="en-CH" sz="3600" dirty="0"/>
              <a:t>he Paris Agreement</a:t>
            </a:r>
          </a:p>
        </p:txBody>
      </p:sp>
      <p:sp>
        <p:nvSpPr>
          <p:cNvPr id="115" name="Google Shape;115;p5"/>
          <p:cNvSpPr/>
          <p:nvPr/>
        </p:nvSpPr>
        <p:spPr>
          <a:xfrm>
            <a:off x="839416" y="1185549"/>
            <a:ext cx="4992827" cy="5051763"/>
          </a:xfrm>
          <a:prstGeom prst="parallelogram">
            <a:avLst>
              <a:gd name="adj" fmla="val 37472"/>
            </a:avLst>
          </a:prstGeom>
          <a:solidFill>
            <a:srgbClr val="B3C6E7">
              <a:alpha val="24705"/>
            </a:srgbClr>
          </a:solidFill>
          <a:ln>
            <a:noFill/>
          </a:ln>
        </p:spPr>
        <p:txBody>
          <a:bodyPr spcFirstLastPara="1" wrap="square" lIns="0" tIns="0" rIns="0" bIns="0" anchor="ctr" anchorCtr="0">
            <a:noAutofit/>
          </a:bodyPr>
          <a:lstStyle/>
          <a:p>
            <a:pPr fontAlgn="auto">
              <a:spcBef>
                <a:spcPts val="0"/>
              </a:spcBef>
              <a:spcAft>
                <a:spcPts val="0"/>
              </a:spcAft>
              <a:defRPr/>
            </a:pPr>
            <a:endParaRPr sz="2400" b="0" u="none" dirty="0">
              <a:solidFill>
                <a:srgbClr val="4472C4">
                  <a:lumMod val="50000"/>
                </a:srgbClr>
              </a:solidFill>
              <a:latin typeface="Franklin Gothic Book" panose="020B0503020102020204" pitchFamily="34" charset="0"/>
              <a:ea typeface="Arial"/>
              <a:cs typeface="Arial"/>
              <a:sym typeface="Arial"/>
            </a:endParaRPr>
          </a:p>
        </p:txBody>
      </p:sp>
      <p:sp>
        <p:nvSpPr>
          <p:cNvPr id="116" name="Google Shape;116;p5"/>
          <p:cNvSpPr/>
          <p:nvPr/>
        </p:nvSpPr>
        <p:spPr>
          <a:xfrm>
            <a:off x="5040272" y="1185549"/>
            <a:ext cx="5241756" cy="5051763"/>
          </a:xfrm>
          <a:prstGeom prst="parallelogram">
            <a:avLst>
              <a:gd name="adj" fmla="val 32925"/>
            </a:avLst>
          </a:prstGeom>
          <a:solidFill>
            <a:srgbClr val="FBE4D4">
              <a:alpha val="24705"/>
            </a:srgbClr>
          </a:solidFill>
          <a:ln>
            <a:noFill/>
          </a:ln>
        </p:spPr>
        <p:txBody>
          <a:bodyPr spcFirstLastPara="1" wrap="square" lIns="0" tIns="0" rIns="0" bIns="0" anchor="ctr" anchorCtr="0">
            <a:noAutofit/>
          </a:bodyPr>
          <a:lstStyle/>
          <a:p>
            <a:pPr fontAlgn="auto">
              <a:spcBef>
                <a:spcPts val="0"/>
              </a:spcBef>
              <a:spcAft>
                <a:spcPts val="0"/>
              </a:spcAft>
              <a:defRPr/>
            </a:pPr>
            <a:endParaRPr b="0" u="none" dirty="0">
              <a:solidFill>
                <a:srgbClr val="4472C4">
                  <a:lumMod val="50000"/>
                </a:srgbClr>
              </a:solidFill>
              <a:latin typeface="Franklin Gothic Book" panose="020B0503020102020204" pitchFamily="34" charset="0"/>
              <a:ea typeface="Arial"/>
              <a:cs typeface="Arial"/>
              <a:sym typeface="Arial"/>
            </a:endParaRPr>
          </a:p>
        </p:txBody>
      </p:sp>
      <p:sp>
        <p:nvSpPr>
          <p:cNvPr id="118" name="Google Shape;118;p5"/>
          <p:cNvSpPr/>
          <p:nvPr/>
        </p:nvSpPr>
        <p:spPr>
          <a:xfrm>
            <a:off x="6462982" y="1220472"/>
            <a:ext cx="1163271"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19" name="Google Shape;119;p5"/>
          <p:cNvSpPr txBox="1"/>
          <p:nvPr/>
        </p:nvSpPr>
        <p:spPr>
          <a:xfrm>
            <a:off x="6728719" y="1378221"/>
            <a:ext cx="1587526" cy="1187462"/>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Progress reports every 2 y</a:t>
            </a:r>
            <a:endParaRPr b="0" u="none" dirty="0">
              <a:solidFill>
                <a:srgbClr val="4472C4">
                  <a:lumMod val="50000"/>
                </a:srgbClr>
              </a:solidFill>
              <a:latin typeface="Franklin Gothic Book" panose="020B0503020102020204" pitchFamily="34" charset="0"/>
              <a:ea typeface="+mn-ea"/>
            </a:endParaRPr>
          </a:p>
        </p:txBody>
      </p:sp>
      <p:sp>
        <p:nvSpPr>
          <p:cNvPr id="120" name="Google Shape;120;p5"/>
          <p:cNvSpPr/>
          <p:nvPr/>
        </p:nvSpPr>
        <p:spPr>
          <a:xfrm>
            <a:off x="4823510" y="1057954"/>
            <a:ext cx="4362064" cy="4375402"/>
          </a:xfrm>
          <a:custGeom>
            <a:avLst/>
            <a:gdLst/>
            <a:ahLst/>
            <a:cxnLst/>
            <a:rect l="l" t="t" r="r" b="b"/>
            <a:pathLst>
              <a:path w="120000" h="120000" extrusionOk="0">
                <a:moveTo>
                  <a:pt x="108083" y="31608"/>
                </a:moveTo>
                <a:lnTo>
                  <a:pt x="108083" y="31608"/>
                </a:lnTo>
                <a:cubicBezTo>
                  <a:pt x="112356" y="38845"/>
                  <a:pt x="114940" y="46952"/>
                  <a:pt x="115644" y="55327"/>
                </a:cubicBezTo>
                <a:lnTo>
                  <a:pt x="119790" y="55362"/>
                </a:lnTo>
                <a:lnTo>
                  <a:pt x="112718" y="60446"/>
                </a:lnTo>
                <a:lnTo>
                  <a:pt x="105230" y="55239"/>
                </a:lnTo>
                <a:lnTo>
                  <a:pt x="109374" y="55274"/>
                </a:lnTo>
                <a:cubicBezTo>
                  <a:pt x="108681" y="48037"/>
                  <a:pt x="106406" y="41041"/>
                  <a:pt x="102710" y="34781"/>
                </a:cubicBezTo>
                <a:close/>
              </a:path>
            </a:pathLst>
          </a:custGeom>
          <a:solidFill>
            <a:srgbClr val="659C40"/>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1" name="Google Shape;121;p5"/>
          <p:cNvSpPr/>
          <p:nvPr/>
        </p:nvSpPr>
        <p:spPr>
          <a:xfrm>
            <a:off x="7168167" y="3390809"/>
            <a:ext cx="1163271"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2" name="Google Shape;122;p5"/>
          <p:cNvSpPr txBox="1"/>
          <p:nvPr/>
        </p:nvSpPr>
        <p:spPr>
          <a:xfrm>
            <a:off x="8390727" y="3321778"/>
            <a:ext cx="1163271" cy="1166828"/>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Global stocktake (2023 =&gt; every 5 y)</a:t>
            </a:r>
            <a:endParaRPr b="0" u="none" dirty="0">
              <a:solidFill>
                <a:srgbClr val="4472C4">
                  <a:lumMod val="50000"/>
                </a:srgbClr>
              </a:solidFill>
              <a:latin typeface="Franklin Gothic Book" panose="020B0503020102020204" pitchFamily="34" charset="0"/>
              <a:ea typeface="+mn-ea"/>
            </a:endParaRPr>
          </a:p>
        </p:txBody>
      </p:sp>
      <p:sp>
        <p:nvSpPr>
          <p:cNvPr id="123" name="Google Shape;123;p5"/>
          <p:cNvSpPr/>
          <p:nvPr/>
        </p:nvSpPr>
        <p:spPr>
          <a:xfrm>
            <a:off x="4802753" y="1246408"/>
            <a:ext cx="4143126" cy="4721195"/>
          </a:xfrm>
          <a:custGeom>
            <a:avLst/>
            <a:gdLst/>
            <a:ahLst/>
            <a:cxnLst/>
            <a:rect l="l" t="t" r="r" b="b"/>
            <a:pathLst>
              <a:path w="120000" h="120000" extrusionOk="0">
                <a:moveTo>
                  <a:pt x="104266" y="94038"/>
                </a:moveTo>
                <a:cubicBezTo>
                  <a:pt x="98358" y="101721"/>
                  <a:pt x="90553" y="107734"/>
                  <a:pt x="81617" y="111485"/>
                </a:cubicBezTo>
                <a:lnTo>
                  <a:pt x="82864" y="115440"/>
                </a:lnTo>
                <a:lnTo>
                  <a:pt x="75845" y="110282"/>
                </a:lnTo>
                <a:lnTo>
                  <a:pt x="78487" y="101552"/>
                </a:lnTo>
                <a:lnTo>
                  <a:pt x="79733" y="105505"/>
                </a:lnTo>
                <a:cubicBezTo>
                  <a:pt x="87451" y="102158"/>
                  <a:pt x="94191" y="96903"/>
                  <a:pt x="99319" y="90235"/>
                </a:cubicBezTo>
                <a:close/>
              </a:path>
            </a:pathLst>
          </a:custGeom>
          <a:solidFill>
            <a:srgbClr val="71B04D"/>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4" name="Google Shape;124;p5"/>
          <p:cNvSpPr/>
          <p:nvPr/>
        </p:nvSpPr>
        <p:spPr>
          <a:xfrm>
            <a:off x="5321968" y="4732151"/>
            <a:ext cx="1163271"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5" name="Google Shape;125;p5"/>
          <p:cNvSpPr txBox="1"/>
          <p:nvPr/>
        </p:nvSpPr>
        <p:spPr>
          <a:xfrm>
            <a:off x="4682581" y="5369684"/>
            <a:ext cx="2322377" cy="686287"/>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Recommendations</a:t>
            </a:r>
            <a:endParaRPr b="0" u="none" dirty="0">
              <a:solidFill>
                <a:srgbClr val="4472C4">
                  <a:lumMod val="50000"/>
                </a:srgbClr>
              </a:solidFill>
              <a:latin typeface="Franklin Gothic Book" panose="020B0503020102020204" pitchFamily="34" charset="0"/>
              <a:ea typeface="+mn-ea"/>
            </a:endParaRPr>
          </a:p>
        </p:txBody>
      </p:sp>
      <p:sp>
        <p:nvSpPr>
          <p:cNvPr id="126" name="Google Shape;126;p5"/>
          <p:cNvSpPr/>
          <p:nvPr/>
        </p:nvSpPr>
        <p:spPr>
          <a:xfrm>
            <a:off x="2744746" y="1618100"/>
            <a:ext cx="4362064" cy="4375402"/>
          </a:xfrm>
          <a:custGeom>
            <a:avLst/>
            <a:gdLst/>
            <a:ahLst/>
            <a:cxnLst/>
            <a:rect l="l" t="t" r="r" b="b"/>
            <a:pathLst>
              <a:path w="120000" h="120000" extrusionOk="0">
                <a:moveTo>
                  <a:pt x="43217" y="113258"/>
                </a:moveTo>
                <a:lnTo>
                  <a:pt x="43217" y="113258"/>
                </a:lnTo>
                <a:cubicBezTo>
                  <a:pt x="33974" y="110345"/>
                  <a:pt x="25648" y="105077"/>
                  <a:pt x="19058" y="97971"/>
                </a:cubicBezTo>
                <a:lnTo>
                  <a:pt x="15771" y="100499"/>
                </a:lnTo>
                <a:lnTo>
                  <a:pt x="18208" y="92137"/>
                </a:lnTo>
                <a:lnTo>
                  <a:pt x="27314" y="91623"/>
                </a:lnTo>
                <a:lnTo>
                  <a:pt x="24028" y="94149"/>
                </a:lnTo>
                <a:cubicBezTo>
                  <a:pt x="29820" y="100250"/>
                  <a:pt x="37069" y="104778"/>
                  <a:pt x="45092" y="107306"/>
                </a:cubicBezTo>
                <a:close/>
              </a:path>
            </a:pathLst>
          </a:custGeom>
          <a:solidFill>
            <a:srgbClr val="85B769"/>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7" name="Google Shape;127;p5"/>
          <p:cNvSpPr/>
          <p:nvPr/>
        </p:nvSpPr>
        <p:spPr>
          <a:xfrm>
            <a:off x="3329483" y="3390809"/>
            <a:ext cx="1454950"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8" name="Google Shape;128;p5"/>
          <p:cNvSpPr txBox="1"/>
          <p:nvPr/>
        </p:nvSpPr>
        <p:spPr>
          <a:xfrm>
            <a:off x="2415968" y="3634269"/>
            <a:ext cx="1454950" cy="1166828"/>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Revision of national measures</a:t>
            </a:r>
            <a:endParaRPr b="0" u="none" dirty="0">
              <a:solidFill>
                <a:srgbClr val="4472C4">
                  <a:lumMod val="50000"/>
                </a:srgbClr>
              </a:solidFill>
              <a:latin typeface="Franklin Gothic Book" panose="020B0503020102020204" pitchFamily="34" charset="0"/>
              <a:ea typeface="+mn-ea"/>
            </a:endParaRPr>
          </a:p>
        </p:txBody>
      </p:sp>
      <p:sp>
        <p:nvSpPr>
          <p:cNvPr id="129" name="Google Shape;129;p5"/>
          <p:cNvSpPr/>
          <p:nvPr/>
        </p:nvSpPr>
        <p:spPr>
          <a:xfrm>
            <a:off x="2671877" y="1272279"/>
            <a:ext cx="4362064" cy="4375402"/>
          </a:xfrm>
          <a:custGeom>
            <a:avLst/>
            <a:gdLst/>
            <a:ahLst/>
            <a:cxnLst/>
            <a:rect l="l" t="t" r="r" b="b"/>
            <a:pathLst>
              <a:path w="120000" h="120000" extrusionOk="0">
                <a:moveTo>
                  <a:pt x="4162" y="60472"/>
                </a:moveTo>
                <a:lnTo>
                  <a:pt x="4162" y="60472"/>
                </a:lnTo>
                <a:cubicBezTo>
                  <a:pt x="4091" y="52069"/>
                  <a:pt x="5918" y="43757"/>
                  <a:pt x="9506" y="36158"/>
                </a:cubicBezTo>
                <a:lnTo>
                  <a:pt x="5936" y="34049"/>
                </a:lnTo>
                <a:lnTo>
                  <a:pt x="14604" y="33194"/>
                </a:lnTo>
                <a:lnTo>
                  <a:pt x="18474" y="41453"/>
                </a:lnTo>
                <a:lnTo>
                  <a:pt x="14905" y="39346"/>
                </a:lnTo>
                <a:lnTo>
                  <a:pt x="14905" y="39346"/>
                </a:lnTo>
                <a:cubicBezTo>
                  <a:pt x="11878" y="45955"/>
                  <a:pt x="10341" y="53150"/>
                  <a:pt x="10402" y="60420"/>
                </a:cubicBezTo>
                <a:close/>
              </a:path>
            </a:pathLst>
          </a:custGeom>
          <a:solidFill>
            <a:srgbClr val="97C084"/>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30" name="Google Shape;130;p5"/>
          <p:cNvSpPr/>
          <p:nvPr/>
        </p:nvSpPr>
        <p:spPr>
          <a:xfrm>
            <a:off x="4014634" y="1220472"/>
            <a:ext cx="1494897"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31" name="Google Shape;131;p5"/>
          <p:cNvSpPr txBox="1"/>
          <p:nvPr/>
        </p:nvSpPr>
        <p:spPr>
          <a:xfrm>
            <a:off x="2800676" y="1243081"/>
            <a:ext cx="1932443" cy="1166828"/>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National measures </a:t>
            </a:r>
            <a:br>
              <a:rPr lang="en-GB" b="0" u="none" dirty="0">
                <a:solidFill>
                  <a:srgbClr val="4472C4">
                    <a:lumMod val="50000"/>
                  </a:srgbClr>
                </a:solidFill>
                <a:latin typeface="Franklin Gothic Book" panose="020B0503020102020204" pitchFamily="34" charset="0"/>
                <a:ea typeface="Calibri"/>
                <a:cs typeface="Calibri"/>
                <a:sym typeface="Calibri"/>
              </a:rPr>
            </a:br>
            <a:r>
              <a:rPr lang="en-GB" b="0" u="none" dirty="0">
                <a:solidFill>
                  <a:srgbClr val="4472C4">
                    <a:lumMod val="50000"/>
                  </a:srgbClr>
                </a:solidFill>
                <a:latin typeface="Franklin Gothic Book" panose="020B0503020102020204" pitchFamily="34" charset="0"/>
                <a:ea typeface="Calibri"/>
                <a:cs typeface="Calibri"/>
                <a:sym typeface="Calibri"/>
              </a:rPr>
              <a:t>(NDC + NAP)</a:t>
            </a:r>
            <a:endParaRPr b="0" u="none" dirty="0">
              <a:solidFill>
                <a:srgbClr val="4472C4">
                  <a:lumMod val="50000"/>
                </a:srgbClr>
              </a:solidFill>
              <a:latin typeface="Franklin Gothic Book" panose="020B0503020102020204" pitchFamily="34" charset="0"/>
              <a:ea typeface="+mn-ea"/>
            </a:endParaRPr>
          </a:p>
        </p:txBody>
      </p:sp>
      <p:sp>
        <p:nvSpPr>
          <p:cNvPr id="132" name="Google Shape;132;p5"/>
          <p:cNvSpPr/>
          <p:nvPr/>
        </p:nvSpPr>
        <p:spPr>
          <a:xfrm>
            <a:off x="3395976" y="1220557"/>
            <a:ext cx="5219447" cy="4828763"/>
          </a:xfrm>
          <a:custGeom>
            <a:avLst/>
            <a:gdLst/>
            <a:ahLst/>
            <a:cxnLst/>
            <a:rect l="l" t="t" r="r" b="b"/>
            <a:pathLst>
              <a:path w="120000" h="120000" extrusionOk="0">
                <a:moveTo>
                  <a:pt x="43961" y="6513"/>
                </a:moveTo>
                <a:lnTo>
                  <a:pt x="43961" y="6513"/>
                </a:lnTo>
                <a:cubicBezTo>
                  <a:pt x="52749" y="3878"/>
                  <a:pt x="62051" y="3449"/>
                  <a:pt x="71044" y="5263"/>
                </a:cubicBezTo>
                <a:lnTo>
                  <a:pt x="72235" y="1292"/>
                </a:lnTo>
                <a:lnTo>
                  <a:pt x="75142" y="9502"/>
                </a:lnTo>
                <a:lnTo>
                  <a:pt x="68052" y="15239"/>
                </a:lnTo>
                <a:lnTo>
                  <a:pt x="69243" y="11269"/>
                </a:lnTo>
                <a:lnTo>
                  <a:pt x="69243" y="11269"/>
                </a:lnTo>
                <a:cubicBezTo>
                  <a:pt x="61428" y="9787"/>
                  <a:pt x="53372" y="10206"/>
                  <a:pt x="45754" y="12490"/>
                </a:cubicBezTo>
                <a:close/>
              </a:path>
            </a:pathLst>
          </a:custGeom>
          <a:solidFill>
            <a:srgbClr val="ABC99E"/>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33" name="Google Shape;133;p5"/>
          <p:cNvSpPr txBox="1"/>
          <p:nvPr/>
        </p:nvSpPr>
        <p:spPr>
          <a:xfrm>
            <a:off x="4373463" y="2702507"/>
            <a:ext cx="2879147" cy="1938952"/>
          </a:xfrm>
          <a:prstGeom prst="rect">
            <a:avLst/>
          </a:prstGeom>
          <a:noFill/>
          <a:ln>
            <a:noFill/>
          </a:ln>
        </p:spPr>
        <p:txBody>
          <a:bodyPr spcFirstLastPara="1" wrap="square" lIns="91425" tIns="45700" rIns="91425" bIns="45700" anchor="t" anchorCtr="0">
            <a:spAutoFit/>
          </a:bodyPr>
          <a:lstStyle/>
          <a:p>
            <a:pPr fontAlgn="auto">
              <a:spcBef>
                <a:spcPts val="0"/>
              </a:spcBef>
              <a:spcAft>
                <a:spcPts val="0"/>
              </a:spcAft>
              <a:defRPr/>
            </a:pPr>
            <a:r>
              <a:rPr lang="en-GB" b="0" u="none" dirty="0">
                <a:solidFill>
                  <a:srgbClr val="70AD47">
                    <a:lumMod val="50000"/>
                  </a:srgbClr>
                </a:solidFill>
                <a:latin typeface="Franklin Gothic Book" panose="020B0503020102020204" pitchFamily="34" charset="0"/>
                <a:ea typeface="Arial"/>
                <a:cs typeface="Arial"/>
                <a:sym typeface="Arial"/>
              </a:rPr>
              <a:t>Limit global warming </a:t>
            </a:r>
          </a:p>
          <a:p>
            <a:pPr fontAlgn="auto">
              <a:spcBef>
                <a:spcPts val="0"/>
              </a:spcBef>
              <a:spcAft>
                <a:spcPts val="0"/>
              </a:spcAft>
              <a:defRPr/>
            </a:pPr>
            <a:endParaRPr lang="en-GB" b="0" u="none" dirty="0">
              <a:solidFill>
                <a:srgbClr val="70AD47">
                  <a:lumMod val="50000"/>
                </a:srgbClr>
              </a:solidFill>
              <a:latin typeface="Franklin Gothic Book" panose="020B0503020102020204" pitchFamily="34" charset="0"/>
              <a:ea typeface="Arial"/>
              <a:cs typeface="Arial"/>
              <a:sym typeface="Arial"/>
            </a:endParaRPr>
          </a:p>
          <a:p>
            <a:pPr fontAlgn="auto">
              <a:spcBef>
                <a:spcPts val="0"/>
              </a:spcBef>
              <a:spcAft>
                <a:spcPts val="0"/>
              </a:spcAft>
              <a:defRPr/>
            </a:pPr>
            <a:r>
              <a:rPr lang="en-US" b="0" u="none" dirty="0">
                <a:solidFill>
                  <a:srgbClr val="70AD47">
                    <a:lumMod val="50000"/>
                  </a:srgbClr>
                </a:solidFill>
                <a:latin typeface="Franklin Gothic Book" panose="020B0503020102020204" pitchFamily="34" charset="0"/>
                <a:ea typeface="Arial"/>
                <a:cs typeface="Arial"/>
                <a:sym typeface="Arial"/>
              </a:rPr>
              <a:t>Adapt to a low-carbon economy</a:t>
            </a:r>
            <a:endParaRPr lang="en-US" b="0" u="none" dirty="0">
              <a:solidFill>
                <a:srgbClr val="70AD47">
                  <a:lumMod val="50000"/>
                </a:srgbClr>
              </a:solidFill>
              <a:latin typeface="Franklin Gothic Book" panose="020B0503020102020204" pitchFamily="34" charset="0"/>
              <a:ea typeface="+mn-ea"/>
              <a:sym typeface="Arial"/>
            </a:endParaRPr>
          </a:p>
          <a:p>
            <a:pPr fontAlgn="auto">
              <a:spcBef>
                <a:spcPts val="0"/>
              </a:spcBef>
              <a:spcAft>
                <a:spcPts val="0"/>
              </a:spcAft>
              <a:defRPr/>
            </a:pPr>
            <a:endParaRPr lang="en-US" b="0" u="none" dirty="0">
              <a:solidFill>
                <a:srgbClr val="70AD47">
                  <a:lumMod val="50000"/>
                </a:srgbClr>
              </a:solidFill>
              <a:latin typeface="Franklin Gothic Book" panose="020B0503020102020204" pitchFamily="34" charset="0"/>
              <a:ea typeface="Arial"/>
              <a:cs typeface="Arial"/>
              <a:sym typeface="Arial"/>
            </a:endParaRPr>
          </a:p>
          <a:p>
            <a:pPr fontAlgn="auto">
              <a:spcBef>
                <a:spcPts val="0"/>
              </a:spcBef>
              <a:spcAft>
                <a:spcPts val="0"/>
              </a:spcAft>
              <a:defRPr/>
            </a:pPr>
            <a:r>
              <a:rPr lang="en-US" b="0" u="none" dirty="0">
                <a:solidFill>
                  <a:srgbClr val="70AD47">
                    <a:lumMod val="50000"/>
                  </a:srgbClr>
                </a:solidFill>
                <a:latin typeface="Franklin Gothic Book" panose="020B0503020102020204" pitchFamily="34" charset="0"/>
                <a:ea typeface="Arial"/>
                <a:cs typeface="Arial"/>
                <a:sym typeface="Arial"/>
              </a:rPr>
              <a:t>F</a:t>
            </a:r>
            <a:r>
              <a:rPr lang="en-GB" b="0" u="none" dirty="0" err="1">
                <a:solidFill>
                  <a:srgbClr val="70AD47">
                    <a:lumMod val="50000"/>
                  </a:srgbClr>
                </a:solidFill>
                <a:latin typeface="Franklin Gothic Book" panose="020B0503020102020204" pitchFamily="34" charset="0"/>
                <a:ea typeface="Arial"/>
                <a:cs typeface="Arial"/>
                <a:sym typeface="Arial"/>
              </a:rPr>
              <a:t>inance</a:t>
            </a:r>
            <a:r>
              <a:rPr lang="en-GB" b="0" u="none" dirty="0">
                <a:solidFill>
                  <a:srgbClr val="70AD47">
                    <a:lumMod val="50000"/>
                  </a:srgbClr>
                </a:solidFill>
                <a:latin typeface="Franklin Gothic Book" panose="020B0503020102020204" pitchFamily="34" charset="0"/>
                <a:ea typeface="Arial"/>
                <a:cs typeface="Arial"/>
                <a:sym typeface="Arial"/>
              </a:rPr>
              <a:t> green growth</a:t>
            </a:r>
            <a:endParaRPr b="0" u="none" dirty="0">
              <a:solidFill>
                <a:srgbClr val="70AD47">
                  <a:lumMod val="50000"/>
                </a:srgbClr>
              </a:solidFill>
              <a:latin typeface="Franklin Gothic Book" panose="020B0503020102020204" pitchFamily="34" charset="0"/>
              <a:ea typeface="+mn-ea"/>
            </a:endParaRPr>
          </a:p>
        </p:txBody>
      </p:sp>
      <p:sp>
        <p:nvSpPr>
          <p:cNvPr id="134" name="Google Shape;134;p5"/>
          <p:cNvSpPr txBox="1"/>
          <p:nvPr/>
        </p:nvSpPr>
        <p:spPr>
          <a:xfrm>
            <a:off x="1324530" y="5415948"/>
            <a:ext cx="1707995" cy="707846"/>
          </a:xfrm>
          <a:prstGeom prst="rect">
            <a:avLst/>
          </a:prstGeom>
          <a:noFill/>
          <a:ln>
            <a:noFill/>
          </a:ln>
        </p:spPr>
        <p:txBody>
          <a:bodyPr spcFirstLastPara="1" wrap="square" lIns="91425" tIns="45700" rIns="91425" bIns="45700" anchor="t" anchorCtr="0">
            <a:spAutoFit/>
          </a:bodyPr>
          <a:lstStyle/>
          <a:p>
            <a:pPr algn="l" fontAlgn="auto">
              <a:spcBef>
                <a:spcPts val="0"/>
              </a:spcBef>
              <a:spcAft>
                <a:spcPts val="0"/>
              </a:spcAft>
              <a:defRPr/>
            </a:pPr>
            <a:r>
              <a:rPr lang="en-GB" b="0" u="none" dirty="0">
                <a:solidFill>
                  <a:srgbClr val="4472C4">
                    <a:lumMod val="50000"/>
                  </a:srgbClr>
                </a:solidFill>
                <a:latin typeface="Franklin Gothic Book" panose="020B0503020102020204" pitchFamily="34" charset="0"/>
                <a:ea typeface="Arial"/>
                <a:cs typeface="Arial"/>
                <a:sym typeface="Arial"/>
              </a:rPr>
              <a:t>NATIONAL </a:t>
            </a:r>
            <a:br>
              <a:rPr lang="en-GB" b="0" u="none" dirty="0">
                <a:solidFill>
                  <a:srgbClr val="4472C4">
                    <a:lumMod val="50000"/>
                  </a:srgbClr>
                </a:solidFill>
                <a:latin typeface="Franklin Gothic Book" panose="020B0503020102020204" pitchFamily="34" charset="0"/>
                <a:ea typeface="Arial"/>
                <a:cs typeface="Arial"/>
                <a:sym typeface="Arial"/>
              </a:rPr>
            </a:br>
            <a:r>
              <a:rPr lang="en-GB" b="0" u="none" dirty="0">
                <a:solidFill>
                  <a:srgbClr val="4472C4">
                    <a:lumMod val="50000"/>
                  </a:srgbClr>
                </a:solidFill>
                <a:latin typeface="Franklin Gothic Book" panose="020B0503020102020204" pitchFamily="34" charset="0"/>
                <a:ea typeface="Arial"/>
                <a:cs typeface="Arial"/>
                <a:sym typeface="Arial"/>
              </a:rPr>
              <a:t>LEVEL</a:t>
            </a:r>
            <a:endParaRPr b="0" u="none" dirty="0">
              <a:solidFill>
                <a:srgbClr val="4472C4">
                  <a:lumMod val="50000"/>
                </a:srgbClr>
              </a:solidFill>
              <a:latin typeface="Franklin Gothic Book" panose="020B0503020102020204" pitchFamily="34" charset="0"/>
              <a:ea typeface="+mn-ea"/>
            </a:endParaRPr>
          </a:p>
        </p:txBody>
      </p:sp>
      <p:sp>
        <p:nvSpPr>
          <p:cNvPr id="135" name="Google Shape;135;p5"/>
          <p:cNvSpPr txBox="1"/>
          <p:nvPr/>
        </p:nvSpPr>
        <p:spPr>
          <a:xfrm>
            <a:off x="8163486" y="1222324"/>
            <a:ext cx="1916252" cy="707846"/>
          </a:xfrm>
          <a:prstGeom prst="rect">
            <a:avLst/>
          </a:prstGeom>
          <a:noFill/>
          <a:ln>
            <a:noFill/>
          </a:ln>
        </p:spPr>
        <p:txBody>
          <a:bodyPr spcFirstLastPara="1" wrap="square" lIns="91425" tIns="45700" rIns="91425" bIns="45700" anchor="t" anchorCtr="0">
            <a:spAutoFit/>
          </a:bodyPr>
          <a:lstStyle/>
          <a:p>
            <a:pPr algn="r" fontAlgn="auto">
              <a:spcBef>
                <a:spcPts val="0"/>
              </a:spcBef>
              <a:spcAft>
                <a:spcPts val="0"/>
              </a:spcAft>
              <a:defRPr/>
            </a:pPr>
            <a:r>
              <a:rPr lang="en-GB" b="0" u="none" dirty="0">
                <a:solidFill>
                  <a:srgbClr val="C00000"/>
                </a:solidFill>
                <a:latin typeface="Franklin Gothic Book" panose="020B0503020102020204" pitchFamily="34" charset="0"/>
                <a:ea typeface="Arial"/>
                <a:cs typeface="Arial"/>
                <a:sym typeface="Arial"/>
              </a:rPr>
              <a:t>INTERNATIONAL LEVEL</a:t>
            </a:r>
            <a:endParaRPr b="0" u="none" dirty="0">
              <a:solidFill>
                <a:srgbClr val="C00000"/>
              </a:solidFill>
              <a:latin typeface="Franklin Gothic Book" panose="020B0503020102020204" pitchFamily="34" charset="0"/>
              <a:ea typeface="+mn-ea"/>
            </a:endParaRPr>
          </a:p>
        </p:txBody>
      </p:sp>
      <p:sp>
        <p:nvSpPr>
          <p:cNvPr id="136" name="Google Shape;136;p5"/>
          <p:cNvSpPr txBox="1"/>
          <p:nvPr/>
        </p:nvSpPr>
        <p:spPr>
          <a:xfrm>
            <a:off x="9958257" y="5442597"/>
            <a:ext cx="1728192" cy="707846"/>
          </a:xfrm>
          <a:prstGeom prst="rect">
            <a:avLst/>
          </a:prstGeom>
          <a:noFill/>
          <a:ln>
            <a:noFill/>
          </a:ln>
        </p:spPr>
        <p:txBody>
          <a:bodyPr spcFirstLastPara="1" wrap="square" lIns="91425" tIns="45700" rIns="91425" bIns="45700" anchor="t" anchorCtr="0">
            <a:spAutoFit/>
          </a:bodyPr>
          <a:lstStyle/>
          <a:p>
            <a:pPr algn="l" fontAlgn="auto">
              <a:spcBef>
                <a:spcPts val="0"/>
              </a:spcBef>
              <a:spcAft>
                <a:spcPts val="0"/>
              </a:spcAft>
              <a:defRPr/>
            </a:pPr>
            <a:r>
              <a:rPr lang="en-GB" b="0" u="none" dirty="0">
                <a:solidFill>
                  <a:srgbClr val="4472C4">
                    <a:lumMod val="50000"/>
                  </a:srgbClr>
                </a:solidFill>
                <a:latin typeface="Franklin Gothic Book" panose="020B0503020102020204" pitchFamily="34" charset="0"/>
                <a:ea typeface="Calibri"/>
                <a:cs typeface="Calibri"/>
                <a:sym typeface="Calibri"/>
              </a:rPr>
              <a:t>IPCC assessments</a:t>
            </a:r>
            <a:endParaRPr b="0" u="none" dirty="0">
              <a:solidFill>
                <a:srgbClr val="4472C4">
                  <a:lumMod val="50000"/>
                </a:srgbClr>
              </a:solidFill>
              <a:latin typeface="Franklin Gothic Book" panose="020B0503020102020204" pitchFamily="34" charset="0"/>
              <a:ea typeface="+mn-ea"/>
            </a:endParaRPr>
          </a:p>
        </p:txBody>
      </p:sp>
      <p:cxnSp>
        <p:nvCxnSpPr>
          <p:cNvPr id="137" name="Google Shape;137;p5"/>
          <p:cNvCxnSpPr>
            <a:cxnSpLocks/>
          </p:cNvCxnSpPr>
          <p:nvPr/>
        </p:nvCxnSpPr>
        <p:spPr>
          <a:xfrm flipH="1" flipV="1">
            <a:off x="8873584" y="4565024"/>
            <a:ext cx="1148616" cy="804660"/>
          </a:xfrm>
          <a:prstGeom prst="straightConnector1">
            <a:avLst/>
          </a:prstGeom>
          <a:noFill/>
          <a:ln w="57150" cap="flat" cmpd="sng">
            <a:solidFill>
              <a:schemeClr val="accent1"/>
            </a:solidFill>
            <a:prstDash val="solid"/>
            <a:miter lim="800000"/>
            <a:headEnd type="none" w="sm" len="sm"/>
            <a:tailEnd type="triangle" w="med" len="med"/>
          </a:ln>
        </p:spPr>
      </p:cxnSp>
      <p:sp>
        <p:nvSpPr>
          <p:cNvPr id="26" name="Text Box 2">
            <a:extLst>
              <a:ext uri="{FF2B5EF4-FFF2-40B4-BE49-F238E27FC236}">
                <a16:creationId xmlns:a16="http://schemas.microsoft.com/office/drawing/2014/main" id="{A0A3241E-9318-424E-9643-FB8E16E93128}"/>
              </a:ext>
            </a:extLst>
          </p:cNvPr>
          <p:cNvSpPr txBox="1">
            <a:spLocks noChangeArrowheads="1"/>
          </p:cNvSpPr>
          <p:nvPr/>
        </p:nvSpPr>
        <p:spPr bwMode="auto">
          <a:xfrm>
            <a:off x="9192344" y="6604107"/>
            <a:ext cx="2889250" cy="284671"/>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b="0" u="none" dirty="0">
                <a:solidFill>
                  <a:srgbClr val="4472C4">
                    <a:lumMod val="75000"/>
                  </a:srgbClr>
                </a:solidFill>
                <a:latin typeface="Franklin Gothic Book" panose="020B0503020102020204" pitchFamily="34" charset="0"/>
                <a:cs typeface="Franklin Gothic Book Regular" charset="0"/>
              </a:rPr>
              <a:t>Source: Joanna Post (UNFCCC)</a:t>
            </a:r>
          </a:p>
        </p:txBody>
      </p:sp>
    </p:spTree>
    <p:extLst>
      <p:ext uri="{BB962C8B-B14F-4D97-AF65-F5344CB8AC3E}">
        <p14:creationId xmlns:p14="http://schemas.microsoft.com/office/powerpoint/2010/main" val="24563513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A9468D3-2A67-E14C-A337-9DF8A2ACA703}"/>
              </a:ext>
            </a:extLst>
          </p:cNvPr>
          <p:cNvGrpSpPr/>
          <p:nvPr/>
        </p:nvGrpSpPr>
        <p:grpSpPr>
          <a:xfrm>
            <a:off x="0" y="19545"/>
            <a:ext cx="12192000" cy="6852560"/>
            <a:chOff x="0" y="19545"/>
            <a:chExt cx="12192000" cy="6852560"/>
          </a:xfrm>
        </p:grpSpPr>
        <p:pic>
          <p:nvPicPr>
            <p:cNvPr id="9" name="Picture 8">
              <a:extLst>
                <a:ext uri="{FF2B5EF4-FFF2-40B4-BE49-F238E27FC236}">
                  <a16:creationId xmlns:a16="http://schemas.microsoft.com/office/drawing/2014/main" id="{9D7B8466-B693-274F-BBC9-0CD203FF7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3468415"/>
              <a:ext cx="6096000" cy="3403690"/>
            </a:xfrm>
            <a:prstGeom prst="rect">
              <a:avLst/>
            </a:prstGeom>
          </p:spPr>
        </p:pic>
        <p:pic>
          <p:nvPicPr>
            <p:cNvPr id="8" name="Picture 7">
              <a:extLst>
                <a:ext uri="{FF2B5EF4-FFF2-40B4-BE49-F238E27FC236}">
                  <a16:creationId xmlns:a16="http://schemas.microsoft.com/office/drawing/2014/main" id="{02CC93B5-9B63-EF40-A89B-198C8517DF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473061"/>
              <a:ext cx="6096000" cy="3365394"/>
            </a:xfrm>
            <a:prstGeom prst="rect">
              <a:avLst/>
            </a:prstGeom>
          </p:spPr>
        </p:pic>
        <p:pic>
          <p:nvPicPr>
            <p:cNvPr id="4" name="Picture 3">
              <a:extLst>
                <a:ext uri="{FF2B5EF4-FFF2-40B4-BE49-F238E27FC236}">
                  <a16:creationId xmlns:a16="http://schemas.microsoft.com/office/drawing/2014/main" id="{71F4F04F-B970-224F-8579-89269075456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9545"/>
              <a:ext cx="6096000" cy="3514590"/>
            </a:xfrm>
            <a:prstGeom prst="rect">
              <a:avLst/>
            </a:prstGeom>
          </p:spPr>
        </p:pic>
        <p:pic>
          <p:nvPicPr>
            <p:cNvPr id="11" name="Picture 10">
              <a:extLst>
                <a:ext uri="{FF2B5EF4-FFF2-40B4-BE49-F238E27FC236}">
                  <a16:creationId xmlns:a16="http://schemas.microsoft.com/office/drawing/2014/main" id="{5E3AC711-A3F4-6141-8950-D5C1AA15C2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0" y="29801"/>
              <a:ext cx="6096000" cy="3428358"/>
            </a:xfrm>
            <a:prstGeom prst="rect">
              <a:avLst/>
            </a:prstGeom>
          </p:spPr>
        </p:pic>
        <p:sp>
          <p:nvSpPr>
            <p:cNvPr id="34821" name="Text Box 3"/>
            <p:cNvSpPr txBox="1">
              <a:spLocks noChangeArrowheads="1"/>
            </p:cNvSpPr>
            <p:nvPr/>
          </p:nvSpPr>
          <p:spPr bwMode="auto">
            <a:xfrm>
              <a:off x="1415480" y="2080119"/>
              <a:ext cx="9361040" cy="2402968"/>
            </a:xfrm>
            <a:prstGeom prst="rect">
              <a:avLst/>
            </a:prstGeom>
            <a:solidFill>
              <a:srgbClr val="EDEDED">
                <a:alpha val="82000"/>
              </a:srgbClr>
            </a:solidFill>
            <a:ln>
              <a:noFill/>
            </a:ln>
          </p:spPr>
          <p:txBody>
            <a:bodyPr wrap="square" tIns="92584" bIns="92584">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fontAlgn="auto" hangingPunct="1">
                <a:spcBef>
                  <a:spcPts val="0"/>
                </a:spcBef>
                <a:spcAft>
                  <a:spcPts val="0"/>
                </a:spcAft>
                <a:buClr>
                  <a:srgbClr val="00007D"/>
                </a:buClr>
                <a:buSzPct val="75000"/>
                <a:defRPr/>
              </a:pPr>
              <a:r>
                <a:rPr lang="en-US" sz="3600" b="0" u="none" dirty="0">
                  <a:solidFill>
                    <a:srgbClr val="000090"/>
                  </a:solidFill>
                  <a:latin typeface="Franklin Gothic Book" panose="020B0503020102020204" pitchFamily="34" charset="0"/>
                </a:rPr>
                <a:t> </a:t>
              </a:r>
              <a:r>
                <a:rPr lang="en-US" sz="3600" b="0" u="none" dirty="0">
                  <a:solidFill>
                    <a:srgbClr val="00007F"/>
                  </a:solidFill>
                  <a:latin typeface="Franklin Gothic Book" panose="020B0503020102020204" pitchFamily="34" charset="0"/>
                </a:rPr>
                <a:t>Environmental issues are best handled with participation of all citizens. Each individual shall have appropriate access to information concerning the environment. </a:t>
              </a:r>
            </a:p>
          </p:txBody>
        </p:sp>
        <p:sp>
          <p:nvSpPr>
            <p:cNvPr id="17" name="Text Box 2">
              <a:extLst>
                <a:ext uri="{FF2B5EF4-FFF2-40B4-BE49-F238E27FC236}">
                  <a16:creationId xmlns:a16="http://schemas.microsoft.com/office/drawing/2014/main" id="{81C1282A-F7E9-7048-A3FA-B8D1E063150F}"/>
                </a:ext>
              </a:extLst>
            </p:cNvPr>
            <p:cNvSpPr txBox="1">
              <a:spLocks noChangeArrowheads="1"/>
            </p:cNvSpPr>
            <p:nvPr/>
          </p:nvSpPr>
          <p:spPr bwMode="auto">
            <a:xfrm>
              <a:off x="8402005" y="5572200"/>
              <a:ext cx="780097" cy="171377"/>
            </a:xfrm>
            <a:prstGeom prst="rect">
              <a:avLst/>
            </a:prstGeom>
            <a:solidFill>
              <a:srgbClr val="E8F0FF">
                <a:alpha val="36078"/>
              </a:srgbClr>
            </a:solidFill>
            <a:ln>
              <a:noFill/>
            </a:ln>
          </p:spPr>
          <p:txBody>
            <a:bodyPr wrap="square" lIns="46277" tIns="23138" rIns="46277" bIns="23138">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810" b="0" u="none" dirty="0">
                  <a:solidFill>
                    <a:srgbClr val="4472C4">
                      <a:lumMod val="75000"/>
                    </a:srgbClr>
                  </a:solidFill>
                  <a:latin typeface="Franklin Gothic Book" panose="020B0503020102020204" pitchFamily="34" charset="0"/>
                  <a:cs typeface="Franklin Gothic Book Regular" charset="0"/>
                </a:rPr>
                <a:t>images: USGS</a:t>
              </a:r>
            </a:p>
          </p:txBody>
        </p:sp>
        <p:sp>
          <p:nvSpPr>
            <p:cNvPr id="10" name="Rectangle 8">
              <a:extLst>
                <a:ext uri="{FF2B5EF4-FFF2-40B4-BE49-F238E27FC236}">
                  <a16:creationId xmlns:a16="http://schemas.microsoft.com/office/drawing/2014/main" id="{C4FD1095-BCCC-BD41-B753-2DC0730A17C9}"/>
                </a:ext>
              </a:extLst>
            </p:cNvPr>
            <p:cNvSpPr>
              <a:spLocks/>
            </p:cNvSpPr>
            <p:nvPr/>
          </p:nvSpPr>
          <p:spPr bwMode="auto">
            <a:xfrm>
              <a:off x="1415480" y="34984"/>
              <a:ext cx="9363231" cy="717835"/>
            </a:xfrm>
            <a:prstGeom prst="rect">
              <a:avLst/>
            </a:prstGeom>
            <a:solidFill>
              <a:srgbClr val="C5DBFB">
                <a:alpha val="83528"/>
              </a:srgbClr>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27431" bIns="0"/>
            <a:lstStyle>
              <a:lvl1pPr marL="39688"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499"/>
                </a:spcBef>
                <a:spcAft>
                  <a:spcPts val="0"/>
                </a:spcAft>
                <a:defRPr/>
              </a:pPr>
              <a:r>
                <a:rPr lang="en-US" altLang="en-US" sz="4000" b="0" u="none" dirty="0">
                  <a:solidFill>
                    <a:srgbClr val="00007F"/>
                  </a:solidFill>
                  <a:latin typeface="Franklin Gothic Book" panose="020B0503020102020204" pitchFamily="34" charset="0"/>
                  <a:sym typeface="Calibri Bold" pitchFamily="124" charset="0"/>
                </a:rPr>
                <a:t>RIO-92 Declaration – principle #10</a:t>
              </a:r>
            </a:p>
          </p:txBody>
        </p:sp>
        <p:pic>
          <p:nvPicPr>
            <p:cNvPr id="12" name="Picture 2" descr="mage result for GEO group on Earth Observations">
              <a:extLst>
                <a:ext uri="{FF2B5EF4-FFF2-40B4-BE49-F238E27FC236}">
                  <a16:creationId xmlns:a16="http://schemas.microsoft.com/office/drawing/2014/main" id="{27221F5C-B7BA-464F-8B57-9DF92621FD18}"/>
                </a:ext>
              </a:extLst>
            </p:cNvPr>
            <p:cNvPicPr>
              <a:picLocks noChangeAspect="1" noChangeArrowheads="1"/>
            </p:cNvPicPr>
            <p:nvPr/>
          </p:nvPicPr>
          <p:blipFill>
            <a:blip r:embed="rId7" cstate="screen">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grpSp>
    </p:spTree>
    <p:extLst>
      <p:ext uri="{BB962C8B-B14F-4D97-AF65-F5344CB8AC3E}">
        <p14:creationId xmlns:p14="http://schemas.microsoft.com/office/powerpoint/2010/main" val="51128378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709262" y="6205498"/>
            <a:ext cx="1132132" cy="523220"/>
          </a:xfrm>
          <a:prstGeom prst="rect">
            <a:avLst/>
          </a:prstGeom>
          <a:solidFill>
            <a:srgbClr val="E8F0FF"/>
          </a:solidFill>
          <a:ln w="38100" cmpd="sng">
            <a:noFill/>
          </a:ln>
        </p:spPr>
        <p:txBody>
          <a:bodyPr wrap="square" rtlCol="0">
            <a:spAutoFit/>
          </a:bodyPr>
          <a:lstStyle/>
          <a:p>
            <a:pPr>
              <a:spcBef>
                <a:spcPts val="1633"/>
              </a:spcBef>
              <a:defRPr/>
            </a:pPr>
            <a:r>
              <a:rPr lang="en-US" sz="2800" b="0" u="none" dirty="0">
                <a:solidFill>
                  <a:srgbClr val="9999CC">
                    <a:lumMod val="50000"/>
                  </a:srgbClr>
                </a:solidFill>
                <a:latin typeface="Franklin Gothic Book" panose="020B0503020102020204" pitchFamily="34" charset="0"/>
                <a:ea typeface="Roboto" panose="02000000000000000000" pitchFamily="2" charset="0"/>
                <a:cs typeface="Franklin Gothic Book Regular" charset="0"/>
              </a:rPr>
              <a:t>d</a:t>
            </a:r>
            <a:r>
              <a:rPr lang="en-US" sz="2800" b="0" u="none" dirty="0" err="1">
                <a:solidFill>
                  <a:srgbClr val="9999CC">
                    <a:lumMod val="50000"/>
                  </a:srgbClr>
                </a:solidFill>
                <a:latin typeface="Franklin Gothic Book" panose="020B0503020102020204" pitchFamily="34" charset="0"/>
                <a:ea typeface="Roboto" panose="02000000000000000000" pitchFamily="2" charset="0"/>
                <a:cs typeface="Franklin Gothic Book Regular" charset="0"/>
              </a:rPr>
              <a:t>ata</a:t>
            </a:r>
            <a:endParaRPr lang="en-US" sz="2800" b="0" u="none" dirty="0">
              <a:solidFill>
                <a:srgbClr val="9999CC">
                  <a:lumMod val="50000"/>
                </a:srgbClr>
              </a:solidFill>
              <a:latin typeface="Franklin Gothic Book" panose="020B0503020102020204" pitchFamily="34" charset="0"/>
              <a:ea typeface="Roboto" panose="02000000000000000000" pitchFamily="2" charset="0"/>
              <a:cs typeface="Franklin Gothic Book Regular" charset="0"/>
            </a:endParaRPr>
          </a:p>
        </p:txBody>
      </p:sp>
      <p:cxnSp>
        <p:nvCxnSpPr>
          <p:cNvPr id="4" name="Straight Connector 3"/>
          <p:cNvCxnSpPr>
            <a:cxnSpLocks/>
          </p:cNvCxnSpPr>
          <p:nvPr/>
        </p:nvCxnSpPr>
        <p:spPr>
          <a:xfrm>
            <a:off x="4295800" y="934946"/>
            <a:ext cx="0" cy="5793772"/>
          </a:xfrm>
          <a:prstGeom prst="line">
            <a:avLst/>
          </a:prstGeom>
          <a:ln>
            <a:prstDash val="lgDash"/>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978021" y="6255353"/>
            <a:ext cx="2579809" cy="523220"/>
          </a:xfrm>
          <a:prstGeom prst="rect">
            <a:avLst/>
          </a:prstGeom>
          <a:solidFill>
            <a:srgbClr val="E8F0FF"/>
          </a:solidFill>
          <a:ln w="38100" cmpd="sng">
            <a:noFill/>
          </a:ln>
        </p:spPr>
        <p:txBody>
          <a:bodyPr wrap="square" rtlCol="0">
            <a:spAutoFit/>
          </a:bodyPr>
          <a:lstStyle/>
          <a:p>
            <a:pPr>
              <a:spcBef>
                <a:spcPts val="1633"/>
              </a:spcBef>
              <a:defRPr/>
            </a:pPr>
            <a:r>
              <a:rPr lang="en-US" sz="2800" b="0" u="none" dirty="0">
                <a:solidFill>
                  <a:srgbClr val="9999CC">
                    <a:lumMod val="50000"/>
                  </a:srgbClr>
                </a:solidFill>
                <a:latin typeface="Franklin Gothic Book" panose="020B0503020102020204" pitchFamily="34" charset="0"/>
                <a:ea typeface="ＭＳ Ｐゴシック" charset="0"/>
                <a:cs typeface="Franklin Gothic Book Regular" charset="0"/>
              </a:rPr>
              <a:t>agreements</a:t>
            </a:r>
          </a:p>
        </p:txBody>
      </p:sp>
      <p:sp>
        <p:nvSpPr>
          <p:cNvPr id="2" name="Title 1"/>
          <p:cNvSpPr>
            <a:spLocks noGrp="1"/>
          </p:cNvSpPr>
          <p:nvPr>
            <p:ph type="title"/>
          </p:nvPr>
        </p:nvSpPr>
        <p:spPr>
          <a:xfrm>
            <a:off x="1512983" y="72995"/>
            <a:ext cx="9166034" cy="799822"/>
          </a:xfrm>
          <a:noFill/>
        </p:spPr>
        <p:txBody>
          <a:bodyPr>
            <a:noAutofit/>
          </a:bodyPr>
          <a:lstStyle/>
          <a:p>
            <a:r>
              <a:rPr lang="en-US" sz="4000" dirty="0">
                <a:solidFill>
                  <a:srgbClr val="004375"/>
                </a:solidFill>
                <a:ea typeface="Roboto" panose="02000000000000000000" pitchFamily="2" charset="0"/>
                <a:cs typeface="Calibri" panose="020F0502020204030204" pitchFamily="34" charset="0"/>
              </a:rPr>
              <a:t>How does GEO work?</a:t>
            </a:r>
          </a:p>
        </p:txBody>
      </p:sp>
      <p:cxnSp>
        <p:nvCxnSpPr>
          <p:cNvPr id="16" name="Straight Connector 15">
            <a:extLst>
              <a:ext uri="{FF2B5EF4-FFF2-40B4-BE49-F238E27FC236}">
                <a16:creationId xmlns:a16="http://schemas.microsoft.com/office/drawing/2014/main" id="{E020974D-72A3-6043-B114-D86DA54C7F3B}"/>
              </a:ext>
            </a:extLst>
          </p:cNvPr>
          <p:cNvCxnSpPr>
            <a:cxnSpLocks/>
          </p:cNvCxnSpPr>
          <p:nvPr/>
        </p:nvCxnSpPr>
        <p:spPr>
          <a:xfrm>
            <a:off x="7968208" y="1061001"/>
            <a:ext cx="0" cy="5717572"/>
          </a:xfrm>
          <a:prstGeom prst="line">
            <a:avLst/>
          </a:prstGeom>
          <a:ln>
            <a:prstDash val="lgDash"/>
          </a:ln>
        </p:spPr>
        <p:style>
          <a:lnRef idx="2">
            <a:schemeClr val="accent1"/>
          </a:lnRef>
          <a:fillRef idx="0">
            <a:schemeClr val="accent1"/>
          </a:fillRef>
          <a:effectRef idx="1">
            <a:schemeClr val="accent1"/>
          </a:effectRef>
          <a:fontRef idx="minor">
            <a:schemeClr val="tx1"/>
          </a:fontRef>
        </p:style>
      </p:cxnSp>
      <p:pic>
        <p:nvPicPr>
          <p:cNvPr id="11" name="Picture 2" descr="npo000010">
            <a:extLst>
              <a:ext uri="{FF2B5EF4-FFF2-40B4-BE49-F238E27FC236}">
                <a16:creationId xmlns:a16="http://schemas.microsoft.com/office/drawing/2014/main" id="{BA32F9AA-DA93-DA4A-9E69-5DE505A92FC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4964" y="3468870"/>
            <a:ext cx="3501601" cy="271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Related image">
            <a:extLst>
              <a:ext uri="{FF2B5EF4-FFF2-40B4-BE49-F238E27FC236}">
                <a16:creationId xmlns:a16="http://schemas.microsoft.com/office/drawing/2014/main" id="{B9BC89DF-1D9D-8848-9E66-06B790C2E36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805074" y="973444"/>
            <a:ext cx="2321822" cy="2014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ndai framework">
            <a:extLst>
              <a:ext uri="{FF2B5EF4-FFF2-40B4-BE49-F238E27FC236}">
                <a16:creationId xmlns:a16="http://schemas.microsoft.com/office/drawing/2014/main" id="{875BA2E6-062A-324A-A640-D4A71B79797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61203" y="3101730"/>
            <a:ext cx="2454169" cy="16361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rgo buoys">
            <a:extLst>
              <a:ext uri="{FF2B5EF4-FFF2-40B4-BE49-F238E27FC236}">
                <a16:creationId xmlns:a16="http://schemas.microsoft.com/office/drawing/2014/main" id="{58FC1979-C85E-CF44-992E-0EED7DE21ED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9642" y="958886"/>
            <a:ext cx="3486924" cy="23963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dg">
            <a:extLst>
              <a:ext uri="{FF2B5EF4-FFF2-40B4-BE49-F238E27FC236}">
                <a16:creationId xmlns:a16="http://schemas.microsoft.com/office/drawing/2014/main" id="{472A979F-4A89-A944-BC87-8B4CC4CE36F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307869" y="4458612"/>
            <a:ext cx="1735132" cy="17270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ommunity">
            <a:extLst>
              <a:ext uri="{FF2B5EF4-FFF2-40B4-BE49-F238E27FC236}">
                <a16:creationId xmlns:a16="http://schemas.microsoft.com/office/drawing/2014/main" id="{FE4B159B-27EA-A645-949A-CD9FE0E732E5}"/>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389266" y="1088146"/>
            <a:ext cx="3419703" cy="170985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a:extLst>
              <a:ext uri="{FF2B5EF4-FFF2-40B4-BE49-F238E27FC236}">
                <a16:creationId xmlns:a16="http://schemas.microsoft.com/office/drawing/2014/main" id="{4A52F14E-7A5A-494C-ACA1-3059DE4B542A}"/>
              </a:ext>
            </a:extLst>
          </p:cNvPr>
          <p:cNvSpPr txBox="1">
            <a:spLocks noChangeArrowheads="1"/>
          </p:cNvSpPr>
          <p:nvPr/>
        </p:nvSpPr>
        <p:spPr bwMode="auto">
          <a:xfrm>
            <a:off x="4800600" y="2840818"/>
            <a:ext cx="2536012" cy="566737"/>
          </a:xfrm>
          <a:prstGeom prst="rect">
            <a:avLst/>
          </a:prstGeom>
          <a:solidFill>
            <a:srgbClr val="E8F0FF"/>
          </a:solidFill>
          <a:ln>
            <a:noFill/>
          </a:ln>
        </p:spPr>
        <p:txBody>
          <a:bodyPr/>
          <a:lstStyle>
            <a:lvl1pPr marL="342900" eaLnBrk="0" hangingPunct="0">
              <a:defRPr sz="1400">
                <a:solidFill>
                  <a:schemeClr val="tx1"/>
                </a:solidFill>
                <a:latin typeface="Arial" charset="0"/>
                <a:ea typeface="ＭＳ Ｐゴシック" charset="-128"/>
              </a:defRPr>
            </a:lvl1pPr>
            <a:lvl2pPr marL="742950" indent="-285750" eaLnBrk="0" hangingPunct="0">
              <a:defRPr sz="1400">
                <a:solidFill>
                  <a:schemeClr val="tx1"/>
                </a:solidFill>
                <a:latin typeface="Arial" charset="0"/>
                <a:ea typeface="ＭＳ Ｐゴシック" charset="-128"/>
              </a:defRPr>
            </a:lvl2pPr>
            <a:lvl3pPr marL="1143000" indent="-228600" eaLnBrk="0" hangingPunct="0">
              <a:defRPr sz="1400">
                <a:solidFill>
                  <a:schemeClr val="tx1"/>
                </a:solidFill>
                <a:latin typeface="Arial" charset="0"/>
                <a:ea typeface="ＭＳ Ｐゴシック" charset="-128"/>
              </a:defRPr>
            </a:lvl3pPr>
            <a:lvl4pPr marL="1600200" indent="-228600" eaLnBrk="0" hangingPunct="0">
              <a:defRPr sz="1400">
                <a:solidFill>
                  <a:schemeClr val="tx1"/>
                </a:solidFill>
                <a:latin typeface="Arial" charset="0"/>
                <a:ea typeface="ＭＳ Ｐゴシック" charset="-128"/>
              </a:defRPr>
            </a:lvl4pPr>
            <a:lvl5pPr marL="2057400" indent="-228600" eaLnBrk="0" hangingPunct="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l">
              <a:lnSpc>
                <a:spcPct val="90000"/>
              </a:lnSpc>
              <a:spcBef>
                <a:spcPct val="20000"/>
              </a:spcBef>
              <a:buClr>
                <a:schemeClr val="bg2"/>
              </a:buClr>
              <a:buSzPct val="75000"/>
            </a:pPr>
            <a:r>
              <a:rPr lang="en-US" altLang="en-US" sz="2800" b="0" u="none" dirty="0">
                <a:solidFill>
                  <a:srgbClr val="00005E"/>
                </a:solidFill>
                <a:latin typeface="Franklin Gothic Book" panose="020B0503020102020204" pitchFamily="34" charset="0"/>
                <a:ea typeface="Franklin Gothic Book" charset="0"/>
                <a:cs typeface="Franklin Gothic Book" charset="0"/>
              </a:rPr>
              <a:t>community</a:t>
            </a:r>
            <a:r>
              <a:rPr lang="en-US" altLang="en-US" sz="2800" b="0" u="none" dirty="0">
                <a:solidFill>
                  <a:srgbClr val="FF0000"/>
                </a:solidFill>
                <a:latin typeface="Franklin Gothic Book" panose="020B0503020102020204" pitchFamily="34" charset="0"/>
                <a:ea typeface="Franklin Gothic Book" charset="0"/>
                <a:cs typeface="Franklin Gothic Book" charset="0"/>
              </a:rPr>
              <a:t>	</a:t>
            </a:r>
          </a:p>
        </p:txBody>
      </p:sp>
      <p:pic>
        <p:nvPicPr>
          <p:cNvPr id="2058" name="Picture 10" descr="Image result for supercomputer">
            <a:extLst>
              <a:ext uri="{FF2B5EF4-FFF2-40B4-BE49-F238E27FC236}">
                <a16:creationId xmlns:a16="http://schemas.microsoft.com/office/drawing/2014/main" id="{F358201E-7B2B-C843-B637-C51875DEEACB}"/>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68161" y="3666648"/>
            <a:ext cx="2623865" cy="23220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3">
            <a:extLst>
              <a:ext uri="{FF2B5EF4-FFF2-40B4-BE49-F238E27FC236}">
                <a16:creationId xmlns:a16="http://schemas.microsoft.com/office/drawing/2014/main" id="{2CA83BB1-7596-1B44-82B1-71AC6725A6C7}"/>
              </a:ext>
            </a:extLst>
          </p:cNvPr>
          <p:cNvSpPr txBox="1">
            <a:spLocks noChangeArrowheads="1"/>
          </p:cNvSpPr>
          <p:nvPr/>
        </p:nvSpPr>
        <p:spPr bwMode="auto">
          <a:xfrm>
            <a:off x="4800600" y="6195318"/>
            <a:ext cx="2438400" cy="533400"/>
          </a:xfrm>
          <a:prstGeom prst="rect">
            <a:avLst/>
          </a:prstGeom>
          <a:solidFill>
            <a:srgbClr val="E8F0FF"/>
          </a:solidFill>
          <a:ln>
            <a:noFill/>
          </a:ln>
        </p:spPr>
        <p:txBody>
          <a:bodyPr/>
          <a:lstStyle>
            <a:lvl1pPr marL="342900" eaLnBrk="0" hangingPunct="0">
              <a:defRPr sz="1400">
                <a:solidFill>
                  <a:schemeClr val="tx1"/>
                </a:solidFill>
                <a:latin typeface="Arial" charset="0"/>
                <a:ea typeface="ＭＳ Ｐゴシック" charset="-128"/>
              </a:defRPr>
            </a:lvl1pPr>
            <a:lvl2pPr marL="742950" indent="-285750" eaLnBrk="0" hangingPunct="0">
              <a:defRPr sz="1400">
                <a:solidFill>
                  <a:schemeClr val="tx1"/>
                </a:solidFill>
                <a:latin typeface="Arial" charset="0"/>
                <a:ea typeface="ＭＳ Ｐゴシック" charset="-128"/>
              </a:defRPr>
            </a:lvl2pPr>
            <a:lvl3pPr marL="1143000" indent="-228600" eaLnBrk="0" hangingPunct="0">
              <a:defRPr sz="1400">
                <a:solidFill>
                  <a:schemeClr val="tx1"/>
                </a:solidFill>
                <a:latin typeface="Arial" charset="0"/>
                <a:ea typeface="ＭＳ Ｐゴシック" charset="-128"/>
              </a:defRPr>
            </a:lvl3pPr>
            <a:lvl4pPr marL="1600200" indent="-228600" eaLnBrk="0" hangingPunct="0">
              <a:defRPr sz="1400">
                <a:solidFill>
                  <a:schemeClr val="tx1"/>
                </a:solidFill>
                <a:latin typeface="Arial" charset="0"/>
                <a:ea typeface="ＭＳ Ｐゴシック" charset="-128"/>
              </a:defRPr>
            </a:lvl4pPr>
            <a:lvl5pPr marL="2057400" indent="-228600" eaLnBrk="0" hangingPunct="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nSpc>
                <a:spcPct val="90000"/>
              </a:lnSpc>
              <a:spcBef>
                <a:spcPct val="20000"/>
              </a:spcBef>
              <a:buClr>
                <a:schemeClr val="bg2"/>
              </a:buClr>
              <a:buSzPct val="75000"/>
            </a:pPr>
            <a:r>
              <a:rPr lang="en-US" altLang="en-US" sz="2800" b="0" u="none" dirty="0">
                <a:solidFill>
                  <a:srgbClr val="00005E"/>
                </a:solidFill>
                <a:latin typeface="Franklin Gothic Book" panose="020B0503020102020204" pitchFamily="34" charset="0"/>
                <a:ea typeface="Franklin Gothic Book" charset="0"/>
                <a:cs typeface="Franklin Gothic Book" charset="0"/>
              </a:rPr>
              <a:t>analysis</a:t>
            </a:r>
            <a:r>
              <a:rPr lang="en-US" altLang="en-US" sz="2800" b="0" u="none" dirty="0">
                <a:solidFill>
                  <a:srgbClr val="FF0000"/>
                </a:solidFill>
                <a:latin typeface="Franklin Gothic Book" panose="020B0503020102020204" pitchFamily="34" charset="0"/>
                <a:ea typeface="Franklin Gothic Book" charset="0"/>
                <a:cs typeface="Franklin Gothic Book" charset="0"/>
              </a:rPr>
              <a:t>	</a:t>
            </a:r>
          </a:p>
        </p:txBody>
      </p:sp>
      <p:sp>
        <p:nvSpPr>
          <p:cNvPr id="5" name="U-Turn Arrow 4"/>
          <p:cNvSpPr/>
          <p:nvPr/>
        </p:nvSpPr>
        <p:spPr>
          <a:xfrm rot="10800000" flipH="1">
            <a:off x="3575720" y="6247746"/>
            <a:ext cx="5181600" cy="471924"/>
          </a:xfrm>
          <a:prstGeom prst="uturnArrow">
            <a:avLst/>
          </a:prstGeom>
          <a:blipFill rotWithShape="1">
            <a:blip r:embed="rId10"/>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US" sz="2400" b="0" u="none" dirty="0">
              <a:solidFill>
                <a:srgbClr val="FFFFFF"/>
              </a:solidFill>
              <a:latin typeface="Franklin Gothic Book" panose="020B0503020102020204" pitchFamily="34" charset="0"/>
              <a:ea typeface="+mn-ea"/>
              <a:sym typeface="Helvetica Light"/>
            </a:endParaRPr>
          </a:p>
        </p:txBody>
      </p:sp>
    </p:spTree>
    <p:extLst>
      <p:ext uri="{BB962C8B-B14F-4D97-AF65-F5344CB8AC3E}">
        <p14:creationId xmlns:p14="http://schemas.microsoft.com/office/powerpoint/2010/main" val="8386964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B6E05-45ED-9D45-AF7B-F6A50E26A370}"/>
              </a:ext>
            </a:extLst>
          </p:cNvPr>
          <p:cNvSpPr>
            <a:spLocks noGrp="1"/>
          </p:cNvSpPr>
          <p:nvPr>
            <p:ph type="title"/>
          </p:nvPr>
        </p:nvSpPr>
        <p:spPr>
          <a:xfrm>
            <a:off x="1981200" y="186240"/>
            <a:ext cx="8229601" cy="666892"/>
          </a:xfrm>
        </p:spPr>
        <p:txBody>
          <a:bodyPr>
            <a:normAutofit fontScale="90000"/>
          </a:bodyPr>
          <a:lstStyle/>
          <a:p>
            <a:r>
              <a:rPr lang="pt-BR" dirty="0"/>
              <a:t>The age </a:t>
            </a:r>
            <a:r>
              <a:rPr lang="pt-BR" dirty="0" err="1"/>
              <a:t>of</a:t>
            </a:r>
            <a:r>
              <a:rPr lang="pt-BR" dirty="0"/>
              <a:t> big Earth </a:t>
            </a:r>
            <a:r>
              <a:rPr lang="pt-BR" dirty="0" err="1"/>
              <a:t>observation</a:t>
            </a:r>
            <a:r>
              <a:rPr lang="pt-BR" dirty="0"/>
              <a:t> data</a:t>
            </a:r>
          </a:p>
        </p:txBody>
      </p:sp>
      <p:pic>
        <p:nvPicPr>
          <p:cNvPr id="5" name="Imagem 4">
            <a:extLst>
              <a:ext uri="{FF2B5EF4-FFF2-40B4-BE49-F238E27FC236}">
                <a16:creationId xmlns:a16="http://schemas.microsoft.com/office/drawing/2014/main" id="{7BF28204-C030-F046-81A2-72DCF24C28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717" y="3191038"/>
            <a:ext cx="2838965" cy="2234160"/>
          </a:xfrm>
          <a:prstGeom prst="rect">
            <a:avLst/>
          </a:prstGeom>
        </p:spPr>
      </p:pic>
      <p:pic>
        <p:nvPicPr>
          <p:cNvPr id="6" name="Imagem 5">
            <a:extLst>
              <a:ext uri="{FF2B5EF4-FFF2-40B4-BE49-F238E27FC236}">
                <a16:creationId xmlns:a16="http://schemas.microsoft.com/office/drawing/2014/main" id="{2D58087A-6459-3840-BE76-CE08E358C5F4}"/>
              </a:ext>
            </a:extLst>
          </p:cNvPr>
          <p:cNvPicPr>
            <a:picLocks noChangeAspect="1"/>
          </p:cNvPicPr>
          <p:nvPr/>
        </p:nvPicPr>
        <p:blipFill>
          <a:blip r:embed="rId4"/>
          <a:stretch>
            <a:fillRect/>
          </a:stretch>
        </p:blipFill>
        <p:spPr>
          <a:xfrm>
            <a:off x="5621265" y="895677"/>
            <a:ext cx="2946056" cy="2575869"/>
          </a:xfrm>
          <a:prstGeom prst="rect">
            <a:avLst/>
          </a:prstGeom>
        </p:spPr>
      </p:pic>
      <p:pic>
        <p:nvPicPr>
          <p:cNvPr id="7" name="Imagem 6">
            <a:extLst>
              <a:ext uri="{FF2B5EF4-FFF2-40B4-BE49-F238E27FC236}">
                <a16:creationId xmlns:a16="http://schemas.microsoft.com/office/drawing/2014/main" id="{46B30BDA-EA5A-2F4E-845E-77C6D4B2D7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38409" y="2279711"/>
            <a:ext cx="2838965" cy="2028407"/>
          </a:xfrm>
          <a:prstGeom prst="rect">
            <a:avLst/>
          </a:prstGeom>
        </p:spPr>
      </p:pic>
      <p:pic>
        <p:nvPicPr>
          <p:cNvPr id="9" name="Imagem 8">
            <a:extLst>
              <a:ext uri="{FF2B5EF4-FFF2-40B4-BE49-F238E27FC236}">
                <a16:creationId xmlns:a16="http://schemas.microsoft.com/office/drawing/2014/main" id="{736D7631-DEDD-9B48-B921-8512EF1BB094}"/>
              </a:ext>
            </a:extLst>
          </p:cNvPr>
          <p:cNvPicPr>
            <a:picLocks noChangeAspect="1"/>
          </p:cNvPicPr>
          <p:nvPr/>
        </p:nvPicPr>
        <p:blipFill>
          <a:blip r:embed="rId6"/>
          <a:stretch>
            <a:fillRect/>
          </a:stretch>
        </p:blipFill>
        <p:spPr>
          <a:xfrm>
            <a:off x="2472568" y="4583513"/>
            <a:ext cx="2744917" cy="2163876"/>
          </a:xfrm>
          <a:prstGeom prst="rect">
            <a:avLst/>
          </a:prstGeom>
        </p:spPr>
      </p:pic>
      <p:pic>
        <p:nvPicPr>
          <p:cNvPr id="11" name="Imagem 10">
            <a:extLst>
              <a:ext uri="{FF2B5EF4-FFF2-40B4-BE49-F238E27FC236}">
                <a16:creationId xmlns:a16="http://schemas.microsoft.com/office/drawing/2014/main" id="{729E49C4-961D-6D47-A4E6-5E5509F2EC5F}"/>
              </a:ext>
            </a:extLst>
          </p:cNvPr>
          <p:cNvPicPr>
            <a:picLocks noChangeAspect="1"/>
          </p:cNvPicPr>
          <p:nvPr/>
        </p:nvPicPr>
        <p:blipFill>
          <a:blip r:embed="rId7"/>
          <a:stretch>
            <a:fillRect/>
          </a:stretch>
        </p:blipFill>
        <p:spPr>
          <a:xfrm>
            <a:off x="1418347" y="946724"/>
            <a:ext cx="2744916" cy="1682368"/>
          </a:xfrm>
          <a:prstGeom prst="rect">
            <a:avLst/>
          </a:prstGeom>
        </p:spPr>
      </p:pic>
      <p:pic>
        <p:nvPicPr>
          <p:cNvPr id="13" name="Imagem 12">
            <a:extLst>
              <a:ext uri="{FF2B5EF4-FFF2-40B4-BE49-F238E27FC236}">
                <a16:creationId xmlns:a16="http://schemas.microsoft.com/office/drawing/2014/main" id="{7EBE47AD-7004-024A-A817-B9FCD52969C3}"/>
              </a:ext>
            </a:extLst>
          </p:cNvPr>
          <p:cNvPicPr>
            <a:picLocks noChangeAspect="1"/>
          </p:cNvPicPr>
          <p:nvPr/>
        </p:nvPicPr>
        <p:blipFill>
          <a:blip r:embed="rId8"/>
          <a:stretch>
            <a:fillRect/>
          </a:stretch>
        </p:blipFill>
        <p:spPr>
          <a:xfrm>
            <a:off x="6868061" y="4497676"/>
            <a:ext cx="3071243" cy="1719896"/>
          </a:xfrm>
          <a:prstGeom prst="rect">
            <a:avLst/>
          </a:prstGeom>
        </p:spPr>
      </p:pic>
      <p:sp>
        <p:nvSpPr>
          <p:cNvPr id="14" name="TextBox 13">
            <a:extLst>
              <a:ext uri="{FF2B5EF4-FFF2-40B4-BE49-F238E27FC236}">
                <a16:creationId xmlns:a16="http://schemas.microsoft.com/office/drawing/2014/main" id="{799BD6AD-3A4E-C24D-957B-FC4F01181417}"/>
              </a:ext>
            </a:extLst>
          </p:cNvPr>
          <p:cNvSpPr txBox="1">
            <a:spLocks noChangeArrowheads="1"/>
          </p:cNvSpPr>
          <p:nvPr/>
        </p:nvSpPr>
        <p:spPr bwMode="auto">
          <a:xfrm>
            <a:off x="1684611" y="2420373"/>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Terra</a:t>
            </a:r>
          </a:p>
        </p:txBody>
      </p:sp>
      <p:sp>
        <p:nvSpPr>
          <p:cNvPr id="15" name="TextBox 13">
            <a:extLst>
              <a:ext uri="{FF2B5EF4-FFF2-40B4-BE49-F238E27FC236}">
                <a16:creationId xmlns:a16="http://schemas.microsoft.com/office/drawing/2014/main" id="{550F778B-A763-9C41-B093-CC5E90D9D363}"/>
              </a:ext>
            </a:extLst>
          </p:cNvPr>
          <p:cNvSpPr txBox="1">
            <a:spLocks noChangeArrowheads="1"/>
          </p:cNvSpPr>
          <p:nvPr/>
        </p:nvSpPr>
        <p:spPr bwMode="auto">
          <a:xfrm>
            <a:off x="2207420" y="4067485"/>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Landsat-8</a:t>
            </a:r>
          </a:p>
        </p:txBody>
      </p:sp>
      <p:sp>
        <p:nvSpPr>
          <p:cNvPr id="16" name="TextBox 13">
            <a:extLst>
              <a:ext uri="{FF2B5EF4-FFF2-40B4-BE49-F238E27FC236}">
                <a16:creationId xmlns:a16="http://schemas.microsoft.com/office/drawing/2014/main" id="{EA313C44-2BCA-294B-805B-F33D3139EB2D}"/>
              </a:ext>
            </a:extLst>
          </p:cNvPr>
          <p:cNvSpPr txBox="1">
            <a:spLocks noChangeArrowheads="1"/>
          </p:cNvSpPr>
          <p:nvPr/>
        </p:nvSpPr>
        <p:spPr bwMode="auto">
          <a:xfrm>
            <a:off x="5217485" y="2420373"/>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Sentinel-1/1A</a:t>
            </a:r>
          </a:p>
        </p:txBody>
      </p:sp>
      <p:sp>
        <p:nvSpPr>
          <p:cNvPr id="17" name="TextBox 13">
            <a:extLst>
              <a:ext uri="{FF2B5EF4-FFF2-40B4-BE49-F238E27FC236}">
                <a16:creationId xmlns:a16="http://schemas.microsoft.com/office/drawing/2014/main" id="{4FD231BA-FEE2-5A43-B4FB-2CF849B37832}"/>
              </a:ext>
            </a:extLst>
          </p:cNvPr>
          <p:cNvSpPr txBox="1">
            <a:spLocks noChangeArrowheads="1"/>
          </p:cNvSpPr>
          <p:nvPr/>
        </p:nvSpPr>
        <p:spPr bwMode="auto">
          <a:xfrm>
            <a:off x="6198933" y="3429000"/>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Sentinel-2/2A</a:t>
            </a:r>
          </a:p>
        </p:txBody>
      </p:sp>
      <p:sp>
        <p:nvSpPr>
          <p:cNvPr id="18" name="TextBox 13">
            <a:extLst>
              <a:ext uri="{FF2B5EF4-FFF2-40B4-BE49-F238E27FC236}">
                <a16:creationId xmlns:a16="http://schemas.microsoft.com/office/drawing/2014/main" id="{AEA345EF-7AA0-614E-8797-ECE573834CE8}"/>
              </a:ext>
            </a:extLst>
          </p:cNvPr>
          <p:cNvSpPr txBox="1">
            <a:spLocks noChangeArrowheads="1"/>
          </p:cNvSpPr>
          <p:nvPr/>
        </p:nvSpPr>
        <p:spPr bwMode="auto">
          <a:xfrm>
            <a:off x="4275674" y="6092501"/>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Sentinel-3</a:t>
            </a:r>
          </a:p>
        </p:txBody>
      </p:sp>
      <p:sp>
        <p:nvSpPr>
          <p:cNvPr id="19" name="TextBox 13">
            <a:extLst>
              <a:ext uri="{FF2B5EF4-FFF2-40B4-BE49-F238E27FC236}">
                <a16:creationId xmlns:a16="http://schemas.microsoft.com/office/drawing/2014/main" id="{6FE29603-98C6-4047-9F76-170C886FAF6F}"/>
              </a:ext>
            </a:extLst>
          </p:cNvPr>
          <p:cNvSpPr txBox="1">
            <a:spLocks noChangeArrowheads="1"/>
          </p:cNvSpPr>
          <p:nvPr/>
        </p:nvSpPr>
        <p:spPr bwMode="auto">
          <a:xfrm>
            <a:off x="7003212" y="6078282"/>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CBERS-4/4A</a:t>
            </a:r>
          </a:p>
        </p:txBody>
      </p:sp>
    </p:spTree>
    <p:extLst>
      <p:ext uri="{BB962C8B-B14F-4D97-AF65-F5344CB8AC3E}">
        <p14:creationId xmlns:p14="http://schemas.microsoft.com/office/powerpoint/2010/main" val="1869755959"/>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GEO_strategy_results_oriented_GEOSS_short" id="{2E91B037-2722-8047-B388-7E14C796BD08}" vid="{C9F01BF6-2712-F843-8042-1921A710D3A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tology_BigEOData_EROSS_2020" id="{EED14E49-6763-0444-8A2D-5CF9D782D2D8}" vid="{CDEC5A09-21C7-974A-B401-B189D5ACFC3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36887</TotalTime>
  <Words>1398</Words>
  <Application>Microsoft Macintosh PowerPoint</Application>
  <PresentationFormat>Widescreen</PresentationFormat>
  <Paragraphs>249</Paragraphs>
  <Slides>45</Slides>
  <Notes>12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45</vt:i4>
      </vt:variant>
    </vt:vector>
  </HeadingPairs>
  <TitlesOfParts>
    <vt:vector size="59" baseType="lpstr">
      <vt:lpstr>Arial</vt:lpstr>
      <vt:lpstr>Arial Black</vt:lpstr>
      <vt:lpstr>Calibri</vt:lpstr>
      <vt:lpstr>Franklin Gothic Book</vt:lpstr>
      <vt:lpstr>Franklin Gothic Medium</vt:lpstr>
      <vt:lpstr>IBM Plex Mono</vt:lpstr>
      <vt:lpstr>IBM Plex Sans</vt:lpstr>
      <vt:lpstr>IBM Plex Sans Medium</vt:lpstr>
      <vt:lpstr>Proxima Nova Lt</vt:lpstr>
      <vt:lpstr>Proxima Nova Rg</vt:lpstr>
      <vt:lpstr>Tahoma</vt:lpstr>
      <vt:lpstr>Wingdings</vt:lpstr>
      <vt:lpstr>White</vt:lpstr>
      <vt:lpstr>1_Office Theme</vt:lpstr>
      <vt:lpstr>PowerPoint Presentation</vt:lpstr>
      <vt:lpstr>The value of Earth observations</vt:lpstr>
      <vt:lpstr>PowerPoint Presentation</vt:lpstr>
      <vt:lpstr>PowerPoint Presentation</vt:lpstr>
      <vt:lpstr>Land use change emissions</vt:lpstr>
      <vt:lpstr>The Paris Agreement</vt:lpstr>
      <vt:lpstr>PowerPoint Presentation</vt:lpstr>
      <vt:lpstr>How does GEO work?</vt:lpstr>
      <vt:lpstr>The age of big Earth observation data</vt:lpstr>
      <vt:lpstr>PowerPoint Presentation</vt:lpstr>
      <vt:lpstr>PowerPoint Presentation</vt:lpstr>
      <vt:lpstr>PowerPoint Presentation</vt:lpstr>
      <vt:lpstr>PowerPoint Presentation</vt:lpstr>
      <vt:lpstr>What the global EO community needs</vt:lpstr>
      <vt:lpstr>Achieving reproducible knowledge</vt:lpstr>
      <vt:lpstr>Who’s afraid of the MAGI?</vt:lpstr>
      <vt:lpstr> A  pragmatic approach to the MAGI</vt:lpstr>
      <vt:lpstr>PowerPoint Presentation</vt:lpstr>
      <vt:lpstr>How to build data cubes?</vt:lpstr>
      <vt:lpstr>PowerPoint Presentation</vt:lpstr>
      <vt:lpstr>PowerPoint Presentation</vt:lpstr>
      <vt:lpstr>PowerPoint Presentation</vt:lpstr>
      <vt:lpstr>PowerPoint Presentation</vt:lpstr>
      <vt:lpstr>PowerPoint Presentation</vt:lpstr>
      <vt:lpstr>PowerPoint Presentation</vt:lpstr>
      <vt:lpstr>Deforestation as an event</vt:lpstr>
      <vt:lpstr>Distinguishing forests by temporal evolution</vt:lpstr>
      <vt:lpstr>PowerPoint Presentation</vt:lpstr>
      <vt:lpstr>“Black holes are simpler than forests and Science has its limits”</vt:lpstr>
      <vt:lpstr>Using time series for land use and land cover change</vt:lpstr>
      <vt:lpstr>Big EO data analysis in practice </vt:lpstr>
      <vt:lpstr>PowerPoint Presentation</vt:lpstr>
      <vt:lpstr>Big EO data for sustainable development </vt:lpstr>
      <vt:lpstr>PowerPoint Presentation</vt:lpstr>
      <vt:lpstr>Earth observation data analysis: no secrets!</vt:lpstr>
      <vt:lpstr>What are the limits of machine learning?</vt:lpstr>
      <vt:lpstr>Machine learning in simulated landscapes</vt:lpstr>
      <vt:lpstr>The elephant in the room</vt:lpstr>
      <vt:lpstr>Cerrado: Brazilian Savanna</vt:lpstr>
      <vt:lpstr>Cerrado: Brazilian savanna</vt:lpstr>
      <vt:lpstr>Finding: Good quality samples are key</vt:lpstr>
      <vt:lpstr>Finding: k-fold validation is not enough</vt:lpstr>
      <vt:lpstr>Finding: memory management of data cubes constrains data analysis</vt:lpstr>
      <vt:lpstr>PowerPoint Presentation</vt:lpstr>
      <vt:lpstr>Building a global community of public and private actors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Gilberto Camara</dc:creator>
  <cp:lastModifiedBy>Gilberto Camara</cp:lastModifiedBy>
  <cp:revision>212</cp:revision>
  <cp:lastPrinted>2018-09-30T09:00:21Z</cp:lastPrinted>
  <dcterms:created xsi:type="dcterms:W3CDTF">2019-02-10T17:52:55Z</dcterms:created>
  <dcterms:modified xsi:type="dcterms:W3CDTF">2021-09-28T22:41:17Z</dcterms:modified>
</cp:coreProperties>
</file>